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8" r:id="rId5"/>
    <p:sldId id="258" r:id="rId6"/>
    <p:sldId id="262" r:id="rId7"/>
    <p:sldId id="260" r:id="rId8"/>
    <p:sldId id="275" r:id="rId9"/>
    <p:sldId id="279" r:id="rId10"/>
    <p:sldId id="264" r:id="rId11"/>
    <p:sldId id="261" r:id="rId12"/>
    <p:sldId id="280" r:id="rId13"/>
    <p:sldId id="267" r:id="rId14"/>
    <p:sldId id="281" r:id="rId15"/>
    <p:sldId id="282" r:id="rId16"/>
    <p:sldId id="273" r:id="rId17"/>
    <p:sldId id="276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13" autoAdjust="0"/>
    <p:restoredTop sz="94660"/>
  </p:normalViewPr>
  <p:slideViewPr>
    <p:cSldViewPr snapToGrid="0">
      <p:cViewPr varScale="1">
        <p:scale>
          <a:sx n="83" d="100"/>
          <a:sy n="83" d="100"/>
        </p:scale>
        <p:origin x="-63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9056-1034-4031-9E8B-3CE2AF634AF3}" type="datetimeFigureOut">
              <a:rPr lang="ru-RU" smtClean="0"/>
              <a:pPr/>
              <a:t>15.07.2023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1339-403E-4AC3-86BF-239C88B92A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6817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9056-1034-4031-9E8B-3CE2AF634AF3}" type="datetimeFigureOut">
              <a:rPr lang="ru-RU" smtClean="0"/>
              <a:pPr/>
              <a:t>15.07.2023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1339-403E-4AC3-86BF-239C88B92A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5349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9056-1034-4031-9E8B-3CE2AF634AF3}" type="datetimeFigureOut">
              <a:rPr lang="ru-RU" smtClean="0"/>
              <a:pPr/>
              <a:t>15.07.2023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1339-403E-4AC3-86BF-239C88B92A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217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9056-1034-4031-9E8B-3CE2AF634AF3}" type="datetimeFigureOut">
              <a:rPr lang="ru-RU" smtClean="0"/>
              <a:pPr/>
              <a:t>15.07.2023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1339-403E-4AC3-86BF-239C88B92A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384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9056-1034-4031-9E8B-3CE2AF634AF3}" type="datetimeFigureOut">
              <a:rPr lang="ru-RU" smtClean="0"/>
              <a:pPr/>
              <a:t>15.07.2023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1339-403E-4AC3-86BF-239C88B92A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149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9056-1034-4031-9E8B-3CE2AF634AF3}" type="datetimeFigureOut">
              <a:rPr lang="ru-RU" smtClean="0"/>
              <a:pPr/>
              <a:t>15.07.2023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1339-403E-4AC3-86BF-239C88B92A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424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9056-1034-4031-9E8B-3CE2AF634AF3}" type="datetimeFigureOut">
              <a:rPr lang="ru-RU" smtClean="0"/>
              <a:pPr/>
              <a:t>15.07.2023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1339-403E-4AC3-86BF-239C88B92A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397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9056-1034-4031-9E8B-3CE2AF634AF3}" type="datetimeFigureOut">
              <a:rPr lang="ru-RU" smtClean="0"/>
              <a:pPr/>
              <a:t>15.07.2023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1339-403E-4AC3-86BF-239C88B92A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9332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9056-1034-4031-9E8B-3CE2AF634AF3}" type="datetimeFigureOut">
              <a:rPr lang="ru-RU" smtClean="0"/>
              <a:pPr/>
              <a:t>15.07.2023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1339-403E-4AC3-86BF-239C88B92A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329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9056-1034-4031-9E8B-3CE2AF634AF3}" type="datetimeFigureOut">
              <a:rPr lang="ru-RU" smtClean="0"/>
              <a:pPr/>
              <a:t>15.07.2023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1339-403E-4AC3-86BF-239C88B92A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0808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9056-1034-4031-9E8B-3CE2AF634AF3}" type="datetimeFigureOut">
              <a:rPr lang="ru-RU" smtClean="0"/>
              <a:pPr/>
              <a:t>15.07.2023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1339-403E-4AC3-86BF-239C88B92A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03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29056-1034-4031-9E8B-3CE2AF634AF3}" type="datetimeFigureOut">
              <a:rPr lang="ru-RU" smtClean="0"/>
              <a:pPr/>
              <a:t>15.07.2023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71339-403E-4AC3-86BF-239C88B92A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206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929091" cy="1667019"/>
          </a:xfrm>
        </p:spPr>
        <p:txBody>
          <a:bodyPr>
            <a:noAutofit/>
          </a:bodyPr>
          <a:lstStyle/>
          <a:p>
            <a:r>
              <a:rPr lang="ru-RU" sz="4400" dirty="0" smtClean="0"/>
              <a:t>Применение метода ядерных фотоэмульсий в исследованиях ядро-ядерных взаимодействий в ЛФВЭ ОИЯИ</a:t>
            </a:r>
            <a:endParaRPr lang="ru-RU" sz="4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631708" y="3269672"/>
            <a:ext cx="5033819" cy="2918691"/>
          </a:xfrm>
        </p:spPr>
        <p:txBody>
          <a:bodyPr>
            <a:normAutofit fontScale="77500" lnSpcReduction="20000"/>
          </a:bodyPr>
          <a:lstStyle/>
          <a:p>
            <a:pPr lvl="0" algn="r">
              <a:spcBef>
                <a:spcPts val="0"/>
              </a:spcBef>
            </a:pPr>
            <a:r>
              <a:rPr lang="ru-RU" dirty="0" smtClean="0"/>
              <a:t>Выполнила:</a:t>
            </a:r>
            <a:endParaRPr lang="ru-RU" dirty="0"/>
          </a:p>
          <a:p>
            <a:pPr lvl="0" algn="r">
              <a:spcBef>
                <a:spcPts val="0"/>
              </a:spcBef>
            </a:pPr>
            <a:r>
              <a:rPr lang="ru-RU" dirty="0"/>
              <a:t>                  </a:t>
            </a:r>
            <a:r>
              <a:rPr lang="ru-RU" dirty="0" smtClean="0"/>
              <a:t>студентка </a:t>
            </a:r>
            <a:r>
              <a:rPr lang="ru-RU" dirty="0"/>
              <a:t>5 курса физико-                   </a:t>
            </a:r>
          </a:p>
          <a:p>
            <a:pPr lvl="0" algn="r">
              <a:spcBef>
                <a:spcPts val="0"/>
              </a:spcBef>
            </a:pPr>
            <a:r>
              <a:rPr lang="ru-RU" dirty="0"/>
              <a:t>                  математического факультета</a:t>
            </a:r>
          </a:p>
          <a:p>
            <a:pPr lvl="0" algn="r">
              <a:spcBef>
                <a:spcPts val="0"/>
              </a:spcBef>
            </a:pPr>
            <a:r>
              <a:rPr lang="ru-RU" dirty="0"/>
              <a:t>                  направления подготовки </a:t>
            </a:r>
          </a:p>
          <a:p>
            <a:pPr lvl="0" algn="r">
              <a:spcBef>
                <a:spcPts val="0"/>
              </a:spcBef>
            </a:pPr>
            <a:r>
              <a:rPr lang="ru-RU" dirty="0"/>
              <a:t>                  «Педагогическое образование с двумя профилями         </a:t>
            </a:r>
          </a:p>
          <a:p>
            <a:pPr lvl="0" algn="r">
              <a:spcBef>
                <a:spcPts val="0"/>
              </a:spcBef>
            </a:pPr>
            <a:r>
              <a:rPr lang="ru-RU" dirty="0"/>
              <a:t>                  </a:t>
            </a:r>
            <a:r>
              <a:rPr lang="ru-RU" dirty="0" smtClean="0"/>
              <a:t>(Физика </a:t>
            </a:r>
            <a:r>
              <a:rPr lang="ru-RU" dirty="0"/>
              <a:t>и Информатика)»</a:t>
            </a:r>
          </a:p>
          <a:p>
            <a:pPr lvl="0" algn="r">
              <a:spcBef>
                <a:spcPts val="0"/>
              </a:spcBef>
            </a:pPr>
            <a:r>
              <a:rPr lang="ru-RU" b="1" dirty="0"/>
              <a:t>                 </a:t>
            </a:r>
            <a:r>
              <a:rPr lang="ru-RU" b="1" dirty="0" smtClean="0"/>
              <a:t> ЗАЙЦЕВА Кристина Владиславовна                  </a:t>
            </a:r>
            <a:endParaRPr lang="ru-RU" b="1" dirty="0"/>
          </a:p>
          <a:p>
            <a:pPr lvl="0" algn="r">
              <a:spcBef>
                <a:spcPts val="0"/>
              </a:spcBef>
            </a:pPr>
            <a:r>
              <a:rPr lang="ru-RU" dirty="0"/>
              <a:t>                  </a:t>
            </a:r>
          </a:p>
          <a:p>
            <a:pPr lvl="0" algn="r">
              <a:spcBef>
                <a:spcPts val="0"/>
              </a:spcBef>
            </a:pPr>
            <a:r>
              <a:rPr lang="ru-RU" dirty="0"/>
              <a:t>                  Научный руководитель:</a:t>
            </a:r>
          </a:p>
          <a:p>
            <a:pPr lvl="0" algn="r">
              <a:spcBef>
                <a:spcPts val="0"/>
              </a:spcBef>
            </a:pPr>
            <a:r>
              <a:rPr lang="ru-RU" dirty="0"/>
              <a:t>                  </a:t>
            </a:r>
            <a:r>
              <a:rPr lang="ru-RU" dirty="0" smtClean="0"/>
              <a:t>Старший научный сотрудник ОИЯИ, кандидат физико-математических наук</a:t>
            </a:r>
            <a:endParaRPr lang="ru-RU" dirty="0"/>
          </a:p>
          <a:p>
            <a:pPr lvl="0" algn="r">
              <a:spcBef>
                <a:spcPts val="0"/>
              </a:spcBef>
            </a:pPr>
            <a:r>
              <a:rPr lang="ru-RU" dirty="0"/>
              <a:t>                  </a:t>
            </a:r>
            <a:r>
              <a:rPr lang="ru-RU" b="1" dirty="0" smtClean="0"/>
              <a:t>АРТЕМЕНКОВ Денис Александрович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30631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Определение заряда частицы методом счета дельта-электронов</a:t>
            </a:r>
            <a:endParaRPr lang="ru-RU" sz="40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" name="Рисунок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4680" y="1463040"/>
            <a:ext cx="5458968" cy="3995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014984" y="5559552"/>
            <a:ext cx="101406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200" dirty="0" smtClean="0"/>
              <a:t> Распределение по числу </a:t>
            </a:r>
            <a:r>
              <a:rPr lang="ru-RU" sz="2200" dirty="0" err="1" smtClean="0"/>
              <a:t>δ-электронов </a:t>
            </a:r>
            <a:r>
              <a:rPr lang="ru-RU" sz="2200" dirty="0" smtClean="0"/>
              <a:t>(   /100 мкм) для событий </a:t>
            </a:r>
            <a:r>
              <a:rPr lang="ru-RU" sz="2200" baseline="30000" dirty="0" smtClean="0"/>
              <a:t>9</a:t>
            </a:r>
            <a:r>
              <a:rPr lang="ru-RU" sz="2200" dirty="0" smtClean="0"/>
              <a:t>Be→2He на пучковых треках.</a:t>
            </a:r>
            <a:endParaRPr lang="ru-RU" sz="2200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36208" y="5614417"/>
            <a:ext cx="286154" cy="3279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2325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2374" y="859536"/>
            <a:ext cx="4991234" cy="3800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912" y="0"/>
            <a:ext cx="10515600" cy="102033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Измерение углов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2792" y="4627053"/>
            <a:ext cx="10015728" cy="2230947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ru-RU" sz="2200" dirty="0" smtClean="0"/>
              <a:t>Определение углов вторичных частиц. ОХ - направление первичной частицы, ∠AOC - полярный угол </a:t>
            </a:r>
            <a:r>
              <a:rPr lang="ru-RU" sz="2200" dirty="0" err="1" smtClean="0"/>
              <a:t>θ</a:t>
            </a:r>
            <a:r>
              <a:rPr lang="ru-RU" sz="2200" dirty="0" smtClean="0"/>
              <a:t>, ∠ACB - азимутальный угол </a:t>
            </a:r>
            <a:r>
              <a:rPr lang="ru-RU" sz="2200" dirty="0" err="1" smtClean="0"/>
              <a:t>ψ</a:t>
            </a:r>
            <a:r>
              <a:rPr lang="ru-RU" sz="2200" dirty="0" smtClean="0"/>
              <a:t>, ∠BOC угол в плоскости эмульсии (плоский угол) </a:t>
            </a:r>
            <a:r>
              <a:rPr lang="ru-RU" sz="2200" dirty="0" err="1" smtClean="0"/>
              <a:t>φ</a:t>
            </a:r>
            <a:r>
              <a:rPr lang="ru-RU" sz="2200" dirty="0" smtClean="0"/>
              <a:t>, ∠DOC - глубинный угол </a:t>
            </a:r>
            <a:r>
              <a:rPr lang="ru-RU" sz="2200" dirty="0" err="1" smtClean="0"/>
              <a:t>α</a:t>
            </a:r>
            <a:r>
              <a:rPr lang="ru-RU" sz="2200" dirty="0" smtClean="0"/>
              <a:t>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/>
              <a:t>	(Все углы приведены в системе координат связанной с первичной частицей).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338008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912" y="0"/>
            <a:ext cx="10515600" cy="90525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Измерение углов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3336" y="923733"/>
            <a:ext cx="10326624" cy="132569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ru-RU" sz="2400" dirty="0" smtClean="0"/>
              <a:t>Зная значения полярного угла </a:t>
            </a:r>
            <a:r>
              <a:rPr lang="ru-RU" sz="2400" dirty="0" err="1" smtClean="0"/>
              <a:t>θ </a:t>
            </a:r>
            <a:r>
              <a:rPr lang="ru-RU" sz="2400" dirty="0" smtClean="0"/>
              <a:t>и азимутального угла </a:t>
            </a:r>
            <a:r>
              <a:rPr lang="ru-RU" sz="2400" dirty="0" err="1" smtClean="0"/>
              <a:t>ψ </a:t>
            </a:r>
            <a:r>
              <a:rPr lang="ru-RU" sz="2400" dirty="0" smtClean="0"/>
              <a:t>первичного трека, можно перейти в систему координат, которая связана с первичной частицей по формулам:</a:t>
            </a:r>
            <a:endParaRPr lang="ru-RU" sz="2200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7508" y="2052257"/>
            <a:ext cx="73628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67025" y="4034028"/>
            <a:ext cx="50863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844296" y="3499293"/>
            <a:ext cx="10326624" cy="588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400" dirty="0" smtClean="0"/>
              <a:t>Углы можно вычислить из следующих соотношений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008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912" y="0"/>
            <a:ext cx="10515600" cy="101058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Оценка направления вылета нейтронов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08739" y="2939489"/>
            <a:ext cx="4253858" cy="240550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2200" dirty="0" smtClean="0"/>
              <a:t>Событие фрагментации </a:t>
            </a:r>
            <a:r>
              <a:rPr lang="ru-RU" sz="2200" baseline="30000" dirty="0" smtClean="0"/>
              <a:t>9</a:t>
            </a:r>
            <a:r>
              <a:rPr lang="ru-RU" sz="2200" dirty="0" smtClean="0"/>
              <a:t>Ве</a:t>
            </a:r>
            <a:r>
              <a:rPr lang="ru-RU" sz="2200" dirty="0" smtClean="0">
                <a:sym typeface="Symbol"/>
              </a:rPr>
              <a:t></a:t>
            </a:r>
            <a:r>
              <a:rPr lang="ru-RU" sz="2200" dirty="0" smtClean="0"/>
              <a:t>2</a:t>
            </a:r>
            <a:r>
              <a:rPr lang="ru-RU" sz="2200" dirty="0" smtClean="0">
                <a:sym typeface="Symbol"/>
              </a:rPr>
              <a:t></a:t>
            </a:r>
            <a:r>
              <a:rPr lang="ru-RU" sz="2200" dirty="0" smtClean="0"/>
              <a:t> типа «белая звезда». На фотографии отчетливо видны вершина взаимодействия (</a:t>
            </a:r>
            <a:r>
              <a:rPr lang="en-US" sz="2200" dirty="0" smtClean="0"/>
              <a:t>I</a:t>
            </a:r>
            <a:r>
              <a:rPr lang="ru-RU" sz="2200" dirty="0" smtClean="0"/>
              <a:t>.</a:t>
            </a:r>
            <a:r>
              <a:rPr lang="en-US" sz="2200" dirty="0" smtClean="0"/>
              <a:t>V</a:t>
            </a:r>
            <a:r>
              <a:rPr lang="ru-RU" sz="2200" dirty="0" smtClean="0"/>
              <a:t>.) и «узкая» </a:t>
            </a:r>
            <a:r>
              <a:rPr lang="ru-RU" sz="2200" dirty="0" smtClean="0">
                <a:sym typeface="Symbol"/>
              </a:rPr>
              <a:t></a:t>
            </a:r>
            <a:r>
              <a:rPr lang="ru-RU" sz="2200" dirty="0" smtClean="0"/>
              <a:t>-пара, образующаяся при фрагментации ядра </a:t>
            </a:r>
            <a:r>
              <a:rPr lang="ru-RU" sz="2200" baseline="30000" dirty="0" smtClean="0"/>
              <a:t>9</a:t>
            </a:r>
            <a:r>
              <a:rPr lang="ru-RU" sz="2200" dirty="0" smtClean="0"/>
              <a:t>Ве с энергией 1.2 А ГэВ.</a:t>
            </a:r>
            <a:endParaRPr lang="ru-RU" sz="2200" i="1" dirty="0"/>
          </a:p>
        </p:txBody>
      </p:sp>
      <p:pic>
        <p:nvPicPr>
          <p:cNvPr id="10" name="Рисунок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073" y="2686639"/>
            <a:ext cx="7442454" cy="337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257" y="1040059"/>
            <a:ext cx="7433310" cy="1573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Объект 2"/>
          <p:cNvSpPr txBox="1">
            <a:spLocks/>
          </p:cNvSpPr>
          <p:nvPr/>
        </p:nvSpPr>
        <p:spPr>
          <a:xfrm>
            <a:off x="226243" y="978022"/>
            <a:ext cx="4449452" cy="17934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just">
              <a:spcBef>
                <a:spcPts val="1000"/>
              </a:spcBef>
            </a:pPr>
            <a:r>
              <a:rPr lang="ru-RU" sz="2200" dirty="0" smtClean="0"/>
              <a:t>Событие фрагментации </a:t>
            </a:r>
            <a:r>
              <a:rPr lang="ru-RU" sz="2200" baseline="30000" dirty="0" smtClean="0"/>
              <a:t>9</a:t>
            </a:r>
            <a:r>
              <a:rPr lang="ru-RU" sz="2200" dirty="0" smtClean="0"/>
              <a:t>Ве</a:t>
            </a:r>
            <a:r>
              <a:rPr lang="ru-RU" sz="2200" dirty="0" smtClean="0">
                <a:sym typeface="Symbol"/>
              </a:rPr>
              <a:t></a:t>
            </a:r>
            <a:r>
              <a:rPr lang="ru-RU" sz="2200" dirty="0" smtClean="0"/>
              <a:t>2</a:t>
            </a:r>
            <a:r>
              <a:rPr lang="ru-RU" sz="2200" dirty="0" smtClean="0">
                <a:sym typeface="Symbol"/>
              </a:rPr>
              <a:t></a:t>
            </a:r>
            <a:r>
              <a:rPr lang="ru-RU" sz="2200" dirty="0" smtClean="0"/>
              <a:t>, сопровождающиеся образованием одной </a:t>
            </a:r>
            <a:r>
              <a:rPr lang="en-US" sz="2200" dirty="0" smtClean="0"/>
              <a:t>g</a:t>
            </a:r>
            <a:r>
              <a:rPr lang="ru-RU" sz="2200" dirty="0" smtClean="0"/>
              <a:t>-частицы, расположенной, практически, под прямым углом. </a:t>
            </a:r>
            <a:endParaRPr kumimoji="0" lang="ru-RU" sz="22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550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912" y="0"/>
            <a:ext cx="10515600" cy="101058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Оценка направления вылета нейтронов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94377" y="2103121"/>
            <a:ext cx="5925312" cy="262923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2400" dirty="0" smtClean="0"/>
              <a:t>Схематическое изображение исследуемых процессов фрагментации </a:t>
            </a:r>
            <a:r>
              <a:rPr lang="ru-RU" sz="2400" baseline="30000" dirty="0" smtClean="0"/>
              <a:t>9</a:t>
            </a:r>
            <a:r>
              <a:rPr lang="ru-RU" sz="2400" dirty="0" smtClean="0"/>
              <a:t>Ве</a:t>
            </a:r>
            <a:r>
              <a:rPr lang="ru-RU" sz="2400" dirty="0" smtClean="0">
                <a:sym typeface="Symbol"/>
              </a:rPr>
              <a:t></a:t>
            </a:r>
            <a:r>
              <a:rPr lang="ru-RU" sz="2400" dirty="0" smtClean="0"/>
              <a:t>2</a:t>
            </a:r>
            <a:r>
              <a:rPr lang="ru-RU" sz="2400" dirty="0" smtClean="0">
                <a:sym typeface="Symbol"/>
              </a:rPr>
              <a:t></a:t>
            </a:r>
            <a:r>
              <a:rPr lang="ru-RU" sz="2400" dirty="0" smtClean="0"/>
              <a:t> на ядрах фотоэмульсии. Вылет нейтрона изображается прерывистой линией со стрелкой, поскольку нейтрон не оставляет трека в эмульсии.</a:t>
            </a:r>
            <a:endParaRPr lang="ru-RU" sz="2200" dirty="0"/>
          </a:p>
        </p:txBody>
      </p:sp>
      <p:pic>
        <p:nvPicPr>
          <p:cNvPr id="7" name="Рисунок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9170" y="1078992"/>
            <a:ext cx="4016606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 стрелкой 5"/>
          <p:cNvCxnSpPr/>
          <p:nvPr/>
        </p:nvCxnSpPr>
        <p:spPr>
          <a:xfrm rot="5400000" flipH="1" flipV="1">
            <a:off x="2579298" y="2665562"/>
            <a:ext cx="37956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06770" y="261380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550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912" y="0"/>
            <a:ext cx="10515600" cy="101058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Оценка направления вылета нейтронов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05273" y="2404873"/>
            <a:ext cx="5925312" cy="193852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2400" dirty="0" smtClean="0"/>
              <a:t>Распределение событий </a:t>
            </a:r>
            <a:r>
              <a:rPr lang="ru-RU" sz="2400" baseline="30000" dirty="0" smtClean="0"/>
              <a:t>9</a:t>
            </a:r>
            <a:r>
              <a:rPr lang="ru-RU" sz="2400" dirty="0" smtClean="0"/>
              <a:t>Ве+</a:t>
            </a:r>
            <a:r>
              <a:rPr lang="en-US" sz="2400" dirty="0" err="1" smtClean="0"/>
              <a:t>Em</a:t>
            </a:r>
            <a:r>
              <a:rPr lang="ru-RU" sz="2400" dirty="0" smtClean="0">
                <a:sym typeface="Symbol"/>
              </a:rPr>
              <a:t></a:t>
            </a:r>
            <a:r>
              <a:rPr lang="ru-RU" sz="2400" dirty="0" smtClean="0"/>
              <a:t>2</a:t>
            </a:r>
            <a:r>
              <a:rPr lang="ru-RU" sz="2400" dirty="0" smtClean="0">
                <a:sym typeface="Symbol"/>
              </a:rPr>
              <a:t></a:t>
            </a:r>
            <a:r>
              <a:rPr lang="ru-RU" sz="2400" dirty="0" smtClean="0"/>
              <a:t>+</a:t>
            </a:r>
            <a:r>
              <a:rPr lang="en-US" sz="2400" dirty="0" smtClean="0"/>
              <a:t>n</a:t>
            </a:r>
            <a:r>
              <a:rPr lang="ru-RU" sz="2400" dirty="0" smtClean="0"/>
              <a:t>+</a:t>
            </a:r>
            <a:r>
              <a:rPr lang="en-US" sz="2400" dirty="0" smtClean="0"/>
              <a:t>X</a:t>
            </a:r>
            <a:r>
              <a:rPr lang="ru-RU" sz="2400" dirty="0" smtClean="0"/>
              <a:t>, где </a:t>
            </a:r>
            <a:r>
              <a:rPr lang="en-US" sz="2400" dirty="0" smtClean="0"/>
              <a:t>X</a:t>
            </a:r>
            <a:r>
              <a:rPr lang="ru-RU" sz="2400" dirty="0" smtClean="0"/>
              <a:t>-различные фрагменты ядер мишени, по величине восстановленного полярного угла </a:t>
            </a:r>
            <a:r>
              <a:rPr lang="ru-RU" sz="2400" dirty="0" err="1" smtClean="0"/>
              <a:t>θ</a:t>
            </a:r>
            <a:r>
              <a:rPr lang="en-US" sz="2400" baseline="-25000" dirty="0" smtClean="0"/>
              <a:t>n</a:t>
            </a:r>
            <a:r>
              <a:rPr lang="ru-RU" sz="2400" dirty="0" smtClean="0"/>
              <a:t> вылета нейтрона.</a:t>
            </a:r>
            <a:endParaRPr lang="ru-RU" sz="2200" dirty="0"/>
          </a:p>
        </p:txBody>
      </p:sp>
      <p:pic>
        <p:nvPicPr>
          <p:cNvPr id="5" name="Рисунок 4" descr="thetan.g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5646" y="1600200"/>
            <a:ext cx="5508498" cy="398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550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9056" y="0"/>
            <a:ext cx="10515600" cy="1242003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Заключение</a:t>
            </a:r>
            <a:endParaRPr lang="ru-RU" sz="40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468582"/>
            <a:ext cx="10515600" cy="4913745"/>
          </a:xfrm>
        </p:spPr>
        <p:txBody>
          <a:bodyPr>
            <a:noAutofit/>
          </a:bodyPr>
          <a:lstStyle/>
          <a:p>
            <a:pPr marL="514350" lvl="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ru-RU" sz="2200" dirty="0" smtClean="0"/>
              <a:t>Дано краткое описание методики ядерных фотографических эмульсий.</a:t>
            </a:r>
          </a:p>
          <a:p>
            <a:pPr marL="514350" lvl="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ru-RU" sz="2200" dirty="0" smtClean="0"/>
              <a:t>Описаны сканирующие и измерительные процедуры, позволяющие определить тип частицы, заряд, массу, углы вылета, энергию импульс образовавшихся частиц.</a:t>
            </a:r>
          </a:p>
          <a:p>
            <a:pPr marL="514350" lvl="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ru-RU" sz="2200" dirty="0" smtClean="0"/>
              <a:t>Найдено ~100 неупругих взаимодействий </a:t>
            </a:r>
            <a:r>
              <a:rPr lang="ru-RU" sz="2200" baseline="30000" dirty="0" smtClean="0"/>
              <a:t>9</a:t>
            </a:r>
            <a:r>
              <a:rPr lang="ru-RU" sz="2200" dirty="0" smtClean="0"/>
              <a:t>Ве+</a:t>
            </a:r>
            <a:r>
              <a:rPr lang="en-US" sz="2200" dirty="0" err="1" smtClean="0"/>
              <a:t>Em</a:t>
            </a:r>
            <a:r>
              <a:rPr lang="ru-RU" sz="2200" dirty="0" smtClean="0"/>
              <a:t>-&gt;Х, где Х – фрагменты ядра </a:t>
            </a:r>
            <a:r>
              <a:rPr lang="ru-RU" sz="2200" baseline="30000" dirty="0" smtClean="0"/>
              <a:t>9</a:t>
            </a:r>
            <a:r>
              <a:rPr lang="ru-RU" sz="2200" dirty="0" smtClean="0"/>
              <a:t>Ве и треки фрагментов ядер мишени из состава фотоэмульсии, что соответствует объему материала, получаемого квалифицированным лаборантом за аналогичный временной период (3 месяца).</a:t>
            </a:r>
          </a:p>
          <a:p>
            <a:pPr marL="514350" lvl="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ru-RU" sz="2200" dirty="0" smtClean="0"/>
              <a:t>Результаты сканирования позволили увеличить статистику угловых измерений для канала </a:t>
            </a:r>
            <a:r>
              <a:rPr lang="ru-RU" sz="2200" baseline="30000" dirty="0" smtClean="0"/>
              <a:t>9</a:t>
            </a:r>
            <a:r>
              <a:rPr lang="ru-RU" sz="2200" dirty="0" smtClean="0"/>
              <a:t>Ве+</a:t>
            </a:r>
            <a:r>
              <a:rPr lang="en-US" sz="2200" dirty="0" err="1" smtClean="0"/>
              <a:t>Em</a:t>
            </a:r>
            <a:r>
              <a:rPr lang="ru-RU" sz="2200" dirty="0" smtClean="0"/>
              <a:t>-&gt;2α+</a:t>
            </a:r>
            <a:r>
              <a:rPr lang="en-US" sz="2200" dirty="0" smtClean="0"/>
              <a:t>n</a:t>
            </a:r>
            <a:r>
              <a:rPr lang="ru-RU" sz="2200" dirty="0" smtClean="0"/>
              <a:t>+Х с 500 до 573 взаимодействий.</a:t>
            </a:r>
          </a:p>
          <a:p>
            <a:pPr marL="514350" lvl="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ru-RU" sz="2200" dirty="0" smtClean="0"/>
              <a:t>Предложена и проиллюстрирована схема восстановления направления вылета (определение полярного угла </a:t>
            </a:r>
            <a:r>
              <a:rPr lang="ru-RU" sz="2200" dirty="0" err="1" smtClean="0"/>
              <a:t>θ</a:t>
            </a:r>
            <a:r>
              <a:rPr lang="ru-RU" sz="2200" dirty="0" smtClean="0"/>
              <a:t>) нейтрона.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234857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65909" y="2738871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0097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056" y="1"/>
            <a:ext cx="10515600" cy="1005840"/>
          </a:xfrm>
        </p:spPr>
        <p:txBody>
          <a:bodyPr/>
          <a:lstStyle/>
          <a:p>
            <a:pPr algn="ctr"/>
            <a:r>
              <a:rPr lang="ru-RU" sz="4000" dirty="0" smtClean="0"/>
              <a:t>Актуальность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9912" y="1469009"/>
            <a:ext cx="10515600" cy="4351338"/>
          </a:xfrm>
        </p:spPr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</a:pPr>
            <a:r>
              <a:rPr lang="ru-RU" sz="2400" dirty="0" smtClean="0"/>
              <a:t>Метод ядерных фотоэмульсий позволяет изучать различные аспекты физики </a:t>
            </a:r>
            <a:r>
              <a:rPr lang="ru-RU" sz="2400" dirty="0" err="1" smtClean="0"/>
              <a:t>ядро-ядерных</a:t>
            </a:r>
            <a:r>
              <a:rPr lang="ru-RU" sz="2400" dirty="0" smtClean="0"/>
              <a:t> взаимодействий, такие как структура ядерной материи, фазовые переходы</a:t>
            </a:r>
            <a:r>
              <a:rPr lang="en-US" sz="2400" dirty="0" smtClean="0"/>
              <a:t> </a:t>
            </a:r>
            <a:r>
              <a:rPr lang="ru-RU" sz="2400" dirty="0" smtClean="0"/>
              <a:t>и динамика ядерных процессов, коллективные эффекты, модификации свойств адронов и ядер в среде и д.р. Метод ядерных фотоэмульсий также позволяет регистрировать редкие явления, такие как распады частиц с коротким временем жизни, наблюдение экзотических ядер, визуально наблюдать ядерные реакции.</a:t>
            </a:r>
            <a:r>
              <a:rPr lang="ru-RU" sz="2400" dirty="0" smtClean="0">
                <a:cs typeface="Times New Roman" pitchFamily="18" charset="0"/>
              </a:rPr>
              <a:t>	</a:t>
            </a:r>
          </a:p>
          <a:p>
            <a:pPr algn="just">
              <a:lnSpc>
                <a:spcPct val="120000"/>
              </a:lnSpc>
            </a:pPr>
            <a:r>
              <a:rPr lang="ru-RU" sz="2400" dirty="0" smtClean="0">
                <a:cs typeface="Times New Roman" pitchFamily="18" charset="0"/>
              </a:rPr>
              <a:t>Можно утверждать, что метод ядерных фотоэмульсий играл и продолжает играть важную роль в развитии физики </a:t>
            </a:r>
            <a:r>
              <a:rPr lang="ru-RU" sz="2400" dirty="0" err="1" smtClean="0">
                <a:cs typeface="Times New Roman" pitchFamily="18" charset="0"/>
              </a:rPr>
              <a:t>ядро-ядерных</a:t>
            </a:r>
            <a:r>
              <a:rPr lang="ru-RU" sz="2400" dirty="0" smtClean="0">
                <a:cs typeface="Times New Roman" pitchFamily="18" charset="0"/>
              </a:rPr>
              <a:t> взаимодействий и физике частиц в широком диапазоне энергий, а также в получении новых знаний о структуре и свойствах атомного ядра и элементарных частиц.</a:t>
            </a:r>
            <a:endParaRPr lang="ru-RU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483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912" y="1"/>
            <a:ext cx="10515600" cy="1024128"/>
          </a:xfrm>
        </p:spPr>
        <p:txBody>
          <a:bodyPr/>
          <a:lstStyle/>
          <a:p>
            <a:pPr algn="ctr"/>
            <a:r>
              <a:rPr lang="ru-RU" sz="4000" dirty="0" smtClean="0"/>
              <a:t>Содержание</a:t>
            </a:r>
            <a:r>
              <a:rPr lang="ru-RU" dirty="0" smtClean="0"/>
              <a:t> работы</a:t>
            </a:r>
            <a:endParaRPr lang="ru-RU" dirty="0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853" y="1236517"/>
            <a:ext cx="9235569" cy="36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20560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344" y="1"/>
            <a:ext cx="10515600" cy="1024128"/>
          </a:xfrm>
        </p:spPr>
        <p:txBody>
          <a:bodyPr/>
          <a:lstStyle/>
          <a:p>
            <a:pPr algn="ctr"/>
            <a:r>
              <a:rPr lang="ru-RU" sz="4000" dirty="0" smtClean="0"/>
              <a:t>Содержание</a:t>
            </a:r>
            <a:r>
              <a:rPr lang="ru-RU" dirty="0" smtClean="0"/>
              <a:t> работы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286" y="1291830"/>
            <a:ext cx="9115697" cy="4468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20560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056" y="0"/>
            <a:ext cx="10515600" cy="96926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Цели и задачи исследования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0768" y="1171876"/>
            <a:ext cx="10692384" cy="498909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2200" b="1" dirty="0" smtClean="0"/>
              <a:t>Цели исследования: </a:t>
            </a:r>
            <a:r>
              <a:rPr lang="ru-RU" sz="2200" dirty="0" smtClean="0"/>
              <a:t>Цель работы состояла в освоении методики ядерных фотоэмульсий и ее практическое применение к изучению свойств пучков релятивистских ядер, формируемых на ускорительном комплексе Нуклотрон-Ника Объединенного института ядерных исследований. Объектом исследования являлись слои ядерных фотографических эмульсий типа БР-2, облученных в пучке релятивистских ядер </a:t>
            </a:r>
            <a:r>
              <a:rPr lang="ru-RU" sz="2200" baseline="30000" dirty="0" smtClean="0"/>
              <a:t>9</a:t>
            </a:r>
            <a:r>
              <a:rPr lang="ru-RU" sz="2200" dirty="0" smtClean="0"/>
              <a:t>Ве с кинетической энергией 1,2 ГэВ/нуклон.  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ru-RU" sz="2200" b="1" dirty="0" smtClean="0"/>
              <a:t>Задачи исследования: </a:t>
            </a:r>
          </a:p>
          <a:p>
            <a:pPr lvl="0" algn="just">
              <a:lnSpc>
                <a:spcPct val="100000"/>
              </a:lnSpc>
            </a:pPr>
            <a:r>
              <a:rPr lang="ru-RU" sz="2200" dirty="0" smtClean="0"/>
              <a:t>Ознакомиться с историей фотометода, основами методики и основными областями применения.</a:t>
            </a:r>
          </a:p>
          <a:p>
            <a:pPr lvl="0" algn="just">
              <a:lnSpc>
                <a:spcPct val="100000"/>
              </a:lnSpc>
            </a:pPr>
            <a:r>
              <a:rPr lang="ru-RU" sz="2200" dirty="0" smtClean="0"/>
              <a:t>Освоить основные сканирующие и измерительные процедуры при работе с эмульсиями на микроскопах МБИ-9 и КСМ-1.</a:t>
            </a:r>
          </a:p>
          <a:p>
            <a:pPr lvl="0" algn="just">
              <a:lnSpc>
                <a:spcPct val="100000"/>
              </a:lnSpc>
            </a:pPr>
            <a:r>
              <a:rPr lang="ru-RU" sz="2200" dirty="0" smtClean="0"/>
              <a:t>На примере эмульсий, облученных релятивистскими ядрами </a:t>
            </a:r>
            <a:r>
              <a:rPr lang="ru-RU" sz="2200" baseline="30000" dirty="0" smtClean="0"/>
              <a:t>9</a:t>
            </a:r>
            <a:r>
              <a:rPr lang="ru-RU" sz="2200" dirty="0" smtClean="0"/>
              <a:t>Ве, продемонстрировать возможности анализа событий по каналу </a:t>
            </a:r>
            <a:r>
              <a:rPr lang="ru-RU" sz="2200" baseline="30000" dirty="0" smtClean="0"/>
              <a:t>9</a:t>
            </a:r>
            <a:r>
              <a:rPr lang="ru-RU" sz="2200" dirty="0" smtClean="0"/>
              <a:t>Ве+</a:t>
            </a:r>
            <a:r>
              <a:rPr lang="en-US" sz="2200" dirty="0" err="1" smtClean="0"/>
              <a:t>Em</a:t>
            </a:r>
            <a:r>
              <a:rPr lang="ru-RU" sz="2200" dirty="0" smtClean="0"/>
              <a:t>→2α+</a:t>
            </a:r>
            <a:r>
              <a:rPr lang="en-US" sz="2200" dirty="0" smtClean="0"/>
              <a:t>n</a:t>
            </a:r>
            <a:r>
              <a:rPr lang="ru-RU" sz="2200" dirty="0" smtClean="0"/>
              <a:t>+</a:t>
            </a:r>
            <a:r>
              <a:rPr lang="en-US" sz="2200" dirty="0" smtClean="0"/>
              <a:t>X</a:t>
            </a:r>
            <a:r>
              <a:rPr lang="ru-RU" sz="2200" dirty="0" smtClean="0"/>
              <a:t>, где Х – фрагменты ядра мишени.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207409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01857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Метод ядерных фотоэмульсий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9056" y="973883"/>
            <a:ext cx="10515600" cy="5454349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ru-RU" sz="2200" dirty="0" smtClean="0"/>
              <a:t>Суть метода ядерных фотографических эмульсий заключается в следующем. Заряженная частица, проходя через фотоэмульсию, активирует на своем пути кристаллы галоидного серебра и делает их способными к проявлению. После специальной обработки эмульсионных слоев в них появляются следы частиц в виде цепочки проявленных зерен, которые хорошо видны под микроскопом. Значительную роль в развитии этой методики сыграли такие физики, как Л.В. </a:t>
            </a:r>
            <a:r>
              <a:rPr lang="ru-RU" sz="2200" dirty="0" err="1" smtClean="0"/>
              <a:t>Мысовский</a:t>
            </a:r>
            <a:r>
              <a:rPr lang="ru-RU" sz="2200" dirty="0" smtClean="0"/>
              <a:t>, А.П. Жданов, С. </a:t>
            </a:r>
            <a:r>
              <a:rPr lang="ru-RU" sz="2200" dirty="0" err="1" smtClean="0"/>
              <a:t>Пауэл</a:t>
            </a:r>
            <a:r>
              <a:rPr lang="ru-RU" sz="2200" dirty="0" smtClean="0"/>
              <a:t>, Д. </a:t>
            </a:r>
            <a:r>
              <a:rPr lang="ru-RU" sz="2200" dirty="0" err="1" smtClean="0"/>
              <a:t>Перкинс</a:t>
            </a:r>
            <a:r>
              <a:rPr lang="ru-RU" sz="2200" dirty="0" smtClean="0"/>
              <a:t>, П. </a:t>
            </a:r>
            <a:r>
              <a:rPr lang="ru-RU" sz="2200" dirty="0" err="1" smtClean="0"/>
              <a:t>Фаулер</a:t>
            </a:r>
            <a:r>
              <a:rPr lang="ru-RU" sz="2200" dirty="0" smtClean="0"/>
              <a:t>.</a:t>
            </a:r>
          </a:p>
          <a:p>
            <a:pPr algn="just">
              <a:lnSpc>
                <a:spcPct val="120000"/>
              </a:lnSpc>
            </a:pPr>
            <a:r>
              <a:rPr lang="ru-RU" sz="2200" dirty="0" smtClean="0">
                <a:cs typeface="Times New Roman" pitchFamily="18" charset="0"/>
              </a:rPr>
              <a:t>Метод ядерных фотоэмульсий обладает рядом уникальных преимуществ перед другими методами детектирования, таких как трехмерная реконструкция траекторий частиц с разрешением до 0.1 мкм, возможность идентификации частиц по величине потерь энергии и многократному рассеянию, а также долговременное хранение информации (облученные слои хранятся десятки лет). </a:t>
            </a:r>
          </a:p>
          <a:p>
            <a:pPr marL="0" indent="0" algn="just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163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488" y="1"/>
            <a:ext cx="10515600" cy="1005839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Микроскопы и поиск</a:t>
            </a:r>
            <a:endParaRPr lang="ru-RU" sz="4000" dirty="0"/>
          </a:p>
        </p:txBody>
      </p:sp>
      <p:pic>
        <p:nvPicPr>
          <p:cNvPr id="8" name="Содержимое 7" descr="https://sun9-22.userapi.com/impg/2_Q7UB-budYL8NxqvnZ9wSSqr_JrJNUrvpRtxw/F_VNUY-6qv0.jpg?size=1620x2160&amp;quality=95&amp;sign=d8e5980e2c71692cd9ae0fd0c36fc702&amp;type=album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6508" y="1411224"/>
            <a:ext cx="3227556" cy="3754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8"/>
          <p:cNvPicPr>
            <a:picLocks noGrp="1"/>
          </p:cNvPicPr>
          <p:nvPr>
            <p:ph sz="half" idx="2"/>
          </p:nvPr>
        </p:nvPicPr>
        <p:blipFill>
          <a:blip r:embed="rId3" cstate="print"/>
          <a:srcRect t="13379" b="7483"/>
          <a:stretch>
            <a:fillRect/>
          </a:stretch>
        </p:blipFill>
        <p:spPr bwMode="auto">
          <a:xfrm>
            <a:off x="6537198" y="1353312"/>
            <a:ext cx="4307586" cy="395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295144" y="5568696"/>
            <a:ext cx="23932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Микроскоп МБИ-9</a:t>
            </a:r>
            <a:endParaRPr lang="ru-RU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7403592" y="5565648"/>
            <a:ext cx="23550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Микроскоп </a:t>
            </a:r>
            <a:r>
              <a:rPr lang="en-US" sz="2200" dirty="0" smtClean="0"/>
              <a:t>KSM</a:t>
            </a:r>
            <a:r>
              <a:rPr lang="ru-RU" sz="2200" dirty="0" smtClean="0"/>
              <a:t>-1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5903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768" y="1"/>
            <a:ext cx="10515600" cy="1024127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Классификация треков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6384" y="1030097"/>
            <a:ext cx="10305288" cy="295668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ru-RU" sz="2200" dirty="0" smtClean="0"/>
              <a:t>	Все вторичные заряженные частицы делятся на три класса в зависимости от скорости </a:t>
            </a:r>
            <a:r>
              <a:rPr lang="ru-RU" sz="2200" dirty="0" err="1" smtClean="0"/>
              <a:t>β</a:t>
            </a:r>
            <a:r>
              <a:rPr lang="ru-RU" sz="2200" dirty="0" smtClean="0"/>
              <a:t>, которая определяется по ионизации или пробегу: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2200" dirty="0" smtClean="0"/>
              <a:t>релятивистские или s-частицы (ионизация </a:t>
            </a:r>
            <a:r>
              <a:rPr lang="en-US" sz="2200" dirty="0" smtClean="0"/>
              <a:t>J &lt; 1.4J₀</a:t>
            </a:r>
            <a:r>
              <a:rPr lang="ru-RU" sz="2200" dirty="0" smtClean="0"/>
              <a:t>, где J₀</a:t>
            </a:r>
            <a:r>
              <a:rPr lang="en-US" sz="2200" dirty="0" smtClean="0"/>
              <a:t> </a:t>
            </a:r>
            <a:r>
              <a:rPr lang="ru-RU" sz="2200" dirty="0" smtClean="0"/>
              <a:t>-</a:t>
            </a:r>
            <a:r>
              <a:rPr lang="en-US" sz="2200" dirty="0" smtClean="0"/>
              <a:t> </a:t>
            </a:r>
            <a:r>
              <a:rPr lang="ru-RU" sz="2200" dirty="0" smtClean="0"/>
              <a:t>ионизация на следах однозарядных релятивистских частиц);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2200" dirty="0" smtClean="0"/>
              <a:t>серые или g-частицы (</a:t>
            </a:r>
            <a:r>
              <a:rPr lang="en-US" sz="2200" dirty="0" smtClean="0"/>
              <a:t>J ≥ 1.4J₀</a:t>
            </a:r>
            <a:r>
              <a:rPr lang="ru-RU" sz="2200" dirty="0" smtClean="0"/>
              <a:t>, остаточный пробег ≥</a:t>
            </a:r>
            <a:r>
              <a:rPr lang="en-US" sz="2200" dirty="0" smtClean="0"/>
              <a:t> </a:t>
            </a:r>
            <a:r>
              <a:rPr lang="ru-RU" sz="2200" dirty="0" smtClean="0"/>
              <a:t>3000 мкм);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200" dirty="0" smtClean="0"/>
              <a:t>черные или b-частицы (остаточный пробег ≤</a:t>
            </a:r>
            <a:r>
              <a:rPr lang="en-US" sz="2200" dirty="0" smtClean="0"/>
              <a:t> </a:t>
            </a:r>
            <a:r>
              <a:rPr lang="ru-RU" sz="2200" dirty="0" smtClean="0"/>
              <a:t>3000 мкм).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/>
              <a:t>	Группа </a:t>
            </a:r>
            <a:r>
              <a:rPr lang="ru-RU" sz="2200" dirty="0" err="1" smtClean="0"/>
              <a:t>g</a:t>
            </a:r>
            <a:r>
              <a:rPr lang="ru-RU" sz="2200" dirty="0" smtClean="0"/>
              <a:t> и </a:t>
            </a:r>
            <a:r>
              <a:rPr lang="ru-RU" sz="2200" dirty="0" err="1" smtClean="0"/>
              <a:t>b</a:t>
            </a:r>
            <a:r>
              <a:rPr lang="ru-RU" sz="2200" dirty="0" smtClean="0"/>
              <a:t> объединяется в группу сильноионизирующих (</a:t>
            </a:r>
            <a:r>
              <a:rPr lang="ru-RU" sz="2200" dirty="0" err="1" smtClean="0"/>
              <a:t>h</a:t>
            </a:r>
            <a:r>
              <a:rPr lang="en-US" sz="2200" dirty="0" smtClean="0"/>
              <a:t> </a:t>
            </a:r>
            <a:r>
              <a:rPr lang="ru-RU" sz="2200" dirty="0" smtClean="0"/>
              <a:t>=</a:t>
            </a:r>
            <a:r>
              <a:rPr lang="en-US" sz="2200" dirty="0" smtClean="0"/>
              <a:t> </a:t>
            </a:r>
            <a:r>
              <a:rPr lang="ru-RU" sz="2200" dirty="0" err="1" smtClean="0"/>
              <a:t>g</a:t>
            </a:r>
            <a:r>
              <a:rPr lang="en-US" sz="2200" dirty="0" smtClean="0"/>
              <a:t> </a:t>
            </a:r>
            <a:r>
              <a:rPr lang="ru-RU" sz="2200" dirty="0" smtClean="0"/>
              <a:t>+</a:t>
            </a:r>
            <a:r>
              <a:rPr lang="en-US" sz="2200" dirty="0" smtClean="0"/>
              <a:t> </a:t>
            </a:r>
            <a:r>
              <a:rPr lang="ru-RU" sz="2200" dirty="0" err="1" smtClean="0"/>
              <a:t>b</a:t>
            </a:r>
            <a:r>
              <a:rPr lang="ru-RU" sz="2200" dirty="0" smtClean="0"/>
              <a:t>) частиц.</a:t>
            </a:r>
            <a:endParaRPr lang="en-US" sz="22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200" dirty="0" smtClean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2465" y="3760775"/>
            <a:ext cx="4873752" cy="294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98314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69263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Методы идентификации частиц</a:t>
            </a:r>
            <a:endParaRPr lang="ru-RU" sz="4000" dirty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992838"/>
            <a:ext cx="8842248" cy="556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1878</TotalTime>
  <Words>747</Words>
  <Application>Microsoft Office PowerPoint</Application>
  <PresentationFormat>Произвольный</PresentationFormat>
  <Paragraphs>61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Применение метода ядерных фотоэмульсий в исследованиях ядро-ядерных взаимодействий в ЛФВЭ ОИЯИ</vt:lpstr>
      <vt:lpstr>Актуальность </vt:lpstr>
      <vt:lpstr>Содержание работы</vt:lpstr>
      <vt:lpstr>Содержание работы</vt:lpstr>
      <vt:lpstr>Цели и задачи исследования</vt:lpstr>
      <vt:lpstr>Метод ядерных фотоэмульсий</vt:lpstr>
      <vt:lpstr>Микроскопы и поиск</vt:lpstr>
      <vt:lpstr>Классификация треков</vt:lpstr>
      <vt:lpstr>Методы идентификации частиц</vt:lpstr>
      <vt:lpstr>Определение заряда частицы методом счета дельта-электронов</vt:lpstr>
      <vt:lpstr>Измерение углов</vt:lpstr>
      <vt:lpstr>Измерение углов</vt:lpstr>
      <vt:lpstr>Оценка направления вылета нейтронов</vt:lpstr>
      <vt:lpstr>Оценка направления вылета нейтронов</vt:lpstr>
      <vt:lpstr>Оценка направления вылета нейтронов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метода ядерных фотоэмульсий в исследованиях ядро-ядерных взаимодействий в ЛФВЭ ОИЯИ</dc:title>
  <dc:creator>artemenkov</dc:creator>
  <cp:lastModifiedBy>krist</cp:lastModifiedBy>
  <cp:revision>2</cp:revision>
  <dcterms:created xsi:type="dcterms:W3CDTF">2022-06-08T11:30:37Z</dcterms:created>
  <dcterms:modified xsi:type="dcterms:W3CDTF">2023-07-15T15:13:04Z</dcterms:modified>
</cp:coreProperties>
</file>