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59" r:id="rId4"/>
    <p:sldId id="260" r:id="rId5"/>
    <p:sldId id="271" r:id="rId6"/>
    <p:sldId id="274" r:id="rId7"/>
    <p:sldId id="273" r:id="rId8"/>
    <p:sldId id="275" r:id="rId9"/>
    <p:sldId id="269" r:id="rId10"/>
    <p:sldId id="276" r:id="rId11"/>
    <p:sldId id="263" r:id="rId12"/>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96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0B153924-A218-478F-AD3D-A6D07E141578}" type="datetimeFigureOut">
              <a:rPr lang="uk-UA" smtClean="0"/>
              <a:t>21.04.2021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1333929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0B153924-A218-478F-AD3D-A6D07E141578}" type="datetimeFigureOut">
              <a:rPr lang="uk-UA" smtClean="0"/>
              <a:t>21.04.2021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1302140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0B153924-A218-478F-AD3D-A6D07E141578}" type="datetimeFigureOut">
              <a:rPr lang="uk-UA" smtClean="0"/>
              <a:t>21.04.2021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1316673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0B153924-A218-478F-AD3D-A6D07E141578}" type="datetimeFigureOut">
              <a:rPr lang="uk-UA" smtClean="0"/>
              <a:t>21.04.2021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3924697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B153924-A218-478F-AD3D-A6D07E141578}" type="datetimeFigureOut">
              <a:rPr lang="uk-UA" smtClean="0"/>
              <a:t>21.04.2021</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789433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0B153924-A218-478F-AD3D-A6D07E141578}" type="datetimeFigureOut">
              <a:rPr lang="uk-UA" smtClean="0"/>
              <a:t>21.04.2021</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3086758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0B153924-A218-478F-AD3D-A6D07E141578}" type="datetimeFigureOut">
              <a:rPr lang="uk-UA" smtClean="0"/>
              <a:t>21.04.2021</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4100761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0B153924-A218-478F-AD3D-A6D07E141578}" type="datetimeFigureOut">
              <a:rPr lang="uk-UA" smtClean="0"/>
              <a:t>21.04.2021</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1946212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B153924-A218-478F-AD3D-A6D07E141578}" type="datetimeFigureOut">
              <a:rPr lang="uk-UA" smtClean="0"/>
              <a:t>21.04.2021</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2997033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B153924-A218-478F-AD3D-A6D07E141578}" type="datetimeFigureOut">
              <a:rPr lang="uk-UA" smtClean="0"/>
              <a:t>21.04.2021</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3791961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B153924-A218-478F-AD3D-A6D07E141578}" type="datetimeFigureOut">
              <a:rPr lang="uk-UA" smtClean="0"/>
              <a:t>21.04.2021</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6C6AEF6-08D4-4EBF-BD3A-8631A253A689}" type="slidenum">
              <a:rPr lang="uk-UA" smtClean="0"/>
              <a:t>‹#›</a:t>
            </a:fld>
            <a:endParaRPr lang="uk-UA"/>
          </a:p>
        </p:txBody>
      </p:sp>
    </p:spTree>
    <p:extLst>
      <p:ext uri="{BB962C8B-B14F-4D97-AF65-F5344CB8AC3E}">
        <p14:creationId xmlns:p14="http://schemas.microsoft.com/office/powerpoint/2010/main" val="2044028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153924-A218-478F-AD3D-A6D07E141578}" type="datetimeFigureOut">
              <a:rPr lang="uk-UA" smtClean="0"/>
              <a:t>21.04.2021</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C6AEF6-08D4-4EBF-BD3A-8631A253A689}" type="slidenum">
              <a:rPr lang="uk-UA" smtClean="0"/>
              <a:t>‹#›</a:t>
            </a:fld>
            <a:endParaRPr lang="uk-UA"/>
          </a:p>
        </p:txBody>
      </p:sp>
    </p:spTree>
    <p:extLst>
      <p:ext uri="{BB962C8B-B14F-4D97-AF65-F5344CB8AC3E}">
        <p14:creationId xmlns:p14="http://schemas.microsoft.com/office/powerpoint/2010/main" val="3851561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Номер слайда 5"/>
          <p:cNvSpPr>
            <a:spLocks noGrp="1"/>
          </p:cNvSpPr>
          <p:nvPr>
            <p:ph type="sldNum" sz="quarter" idx="12"/>
          </p:nvPr>
        </p:nvSpPr>
        <p:spPr>
          <a:xfrm>
            <a:off x="6588125" y="6381750"/>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fld id="{5216A093-5A1E-4A86-AF8E-A93C459FCB28}" type="slidenum">
              <a:rPr lang="uk-UA" altLang="ru-RU" sz="1400" smtClean="0"/>
              <a:pPr>
                <a:spcBef>
                  <a:spcPct val="0"/>
                </a:spcBef>
                <a:buFontTx/>
                <a:buNone/>
              </a:pPr>
              <a:t>1</a:t>
            </a:fld>
            <a:endParaRPr lang="uk-UA" altLang="ru-RU" sz="1400"/>
          </a:p>
        </p:txBody>
      </p:sp>
      <p:sp>
        <p:nvSpPr>
          <p:cNvPr id="147458" name="Rectangle 2"/>
          <p:cNvSpPr>
            <a:spLocks noGrp="1" noChangeArrowheads="1"/>
          </p:cNvSpPr>
          <p:nvPr>
            <p:ph type="ctrTitle"/>
          </p:nvPr>
        </p:nvSpPr>
        <p:spPr>
          <a:xfrm>
            <a:off x="357188" y="692473"/>
            <a:ext cx="8358187" cy="2592511"/>
          </a:xfrm>
        </p:spPr>
        <p:txBody>
          <a:bodyPr>
            <a:normAutofit fontScale="90000"/>
          </a:bodyPr>
          <a:lstStyle/>
          <a:p>
            <a:r>
              <a:rPr lang="en-US" sz="3600" b="1" dirty="0" smtClean="0">
                <a:solidFill>
                  <a:srgbClr val="000099"/>
                </a:solidFill>
                <a:latin typeface="Times New Roman" panose="02020603050405020304" pitchFamily="18" charset="0"/>
                <a:cs typeface="Times New Roman" panose="02020603050405020304" pitchFamily="18" charset="0"/>
              </a:rPr>
              <a:t/>
            </a:r>
            <a:br>
              <a:rPr lang="en-US" sz="3600" b="1" dirty="0" smtClean="0">
                <a:solidFill>
                  <a:srgbClr val="000099"/>
                </a:solidFill>
                <a:latin typeface="Times New Roman" panose="02020603050405020304" pitchFamily="18" charset="0"/>
                <a:cs typeface="Times New Roman" panose="02020603050405020304" pitchFamily="18" charset="0"/>
              </a:rPr>
            </a:br>
            <a:r>
              <a:rPr lang="en-US" sz="3600" b="1" dirty="0">
                <a:solidFill>
                  <a:srgbClr val="000099"/>
                </a:solidFill>
                <a:latin typeface="Times New Roman" panose="02020603050405020304" pitchFamily="18" charset="0"/>
                <a:cs typeface="Times New Roman" panose="02020603050405020304" pitchFamily="18" charset="0"/>
              </a:rPr>
              <a:t/>
            </a:r>
            <a:br>
              <a:rPr lang="en-US" sz="3600" b="1" dirty="0">
                <a:solidFill>
                  <a:srgbClr val="000099"/>
                </a:solidFill>
                <a:latin typeface="Times New Roman" panose="02020603050405020304" pitchFamily="18" charset="0"/>
                <a:cs typeface="Times New Roman" panose="02020603050405020304" pitchFamily="18" charset="0"/>
              </a:rPr>
            </a:br>
            <a:r>
              <a:rPr lang="en-US" sz="3600" b="1" dirty="0" smtClean="0">
                <a:solidFill>
                  <a:srgbClr val="000099"/>
                </a:solidFill>
                <a:latin typeface="Times New Roman" panose="02020603050405020304" pitchFamily="18" charset="0"/>
                <a:cs typeface="Times New Roman" panose="02020603050405020304" pitchFamily="18" charset="0"/>
              </a:rPr>
              <a:t/>
            </a:r>
            <a:br>
              <a:rPr lang="en-US" sz="3600" b="1" dirty="0" smtClean="0">
                <a:solidFill>
                  <a:srgbClr val="000099"/>
                </a:solidFill>
                <a:latin typeface="Times New Roman" panose="02020603050405020304" pitchFamily="18" charset="0"/>
                <a:cs typeface="Times New Roman" panose="02020603050405020304" pitchFamily="18" charset="0"/>
              </a:rPr>
            </a:br>
            <a:r>
              <a:rPr lang="en-US" sz="4000" b="1" dirty="0">
                <a:solidFill>
                  <a:srgbClr val="000099"/>
                </a:solidFill>
                <a:latin typeface="Times New Roman" panose="02020603050405020304" pitchFamily="18" charset="0"/>
                <a:cs typeface="Times New Roman" panose="02020603050405020304" pitchFamily="18" charset="0"/>
              </a:rPr>
              <a:t>Elbrus Medical-Biological station NAS of Ukraine: development of biotechnical space technologies</a:t>
            </a:r>
            <a:r>
              <a:rPr lang="uk-UA" sz="3600" dirty="0"/>
              <a:t/>
            </a:r>
            <a:br>
              <a:rPr lang="uk-UA" sz="3600" dirty="0"/>
            </a:br>
            <a:endParaRPr lang="ru-RU" altLang="ru-RU" sz="3600" b="1" dirty="0">
              <a:solidFill>
                <a:srgbClr val="000099"/>
              </a:solidFill>
              <a:latin typeface="Times New Roman" panose="02020603050405020304" pitchFamily="18" charset="0"/>
              <a:cs typeface="Times New Roman" panose="02020603050405020304" pitchFamily="18" charset="0"/>
            </a:endParaRPr>
          </a:p>
        </p:txBody>
      </p:sp>
      <p:sp>
        <p:nvSpPr>
          <p:cNvPr id="2052" name="Rectangle 4"/>
          <p:cNvSpPr>
            <a:spLocks noChangeArrowheads="1"/>
          </p:cNvSpPr>
          <p:nvPr/>
        </p:nvSpPr>
        <p:spPr bwMode="auto">
          <a:xfrm>
            <a:off x="539553" y="3501008"/>
            <a:ext cx="82089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None/>
            </a:pPr>
            <a:r>
              <a:rPr lang="en-US" altLang="ru-RU" sz="2400" b="1" dirty="0" smtClean="0">
                <a:latin typeface="Times New Roman" panose="02020603050405020304" pitchFamily="18" charset="0"/>
                <a:cs typeface="Times New Roman" panose="02020603050405020304" pitchFamily="18" charset="0"/>
              </a:rPr>
              <a:t>Pavel V. </a:t>
            </a:r>
            <a:r>
              <a:rPr lang="en-US" altLang="ru-RU" sz="2400" b="1" dirty="0" err="1" smtClean="0">
                <a:latin typeface="Times New Roman" panose="02020603050405020304" pitchFamily="18" charset="0"/>
                <a:cs typeface="Times New Roman" panose="02020603050405020304" pitchFamily="18" charset="0"/>
              </a:rPr>
              <a:t>Beloshitsky</a:t>
            </a:r>
            <a:r>
              <a:rPr lang="en-US" altLang="ru-RU" sz="2400" b="1" dirty="0" smtClean="0">
                <a:latin typeface="Times New Roman" panose="02020603050405020304" pitchFamily="18" charset="0"/>
                <a:cs typeface="Times New Roman" panose="02020603050405020304" pitchFamily="18" charset="0"/>
              </a:rPr>
              <a:t>, </a:t>
            </a:r>
            <a:r>
              <a:rPr lang="en-US" altLang="ru-RU" sz="2400" b="1" dirty="0" err="1" smtClean="0">
                <a:latin typeface="Times New Roman" panose="02020603050405020304" pitchFamily="18" charset="0"/>
                <a:cs typeface="Times New Roman" panose="02020603050405020304" pitchFamily="18" charset="0"/>
              </a:rPr>
              <a:t>Dr.Sci</a:t>
            </a:r>
            <a:r>
              <a:rPr lang="en-US" altLang="ru-RU" sz="2400" b="1" dirty="0" smtClean="0">
                <a:latin typeface="Times New Roman" panose="02020603050405020304" pitchFamily="18" charset="0"/>
                <a:cs typeface="Times New Roman" panose="02020603050405020304" pitchFamily="18" charset="0"/>
              </a:rPr>
              <a:t>, PhD</a:t>
            </a:r>
            <a:r>
              <a:rPr lang="en-US" altLang="ru-RU" sz="2400" b="1" dirty="0">
                <a:latin typeface="Times New Roman" panose="02020603050405020304" pitchFamily="18" charset="0"/>
                <a:cs typeface="Times New Roman" panose="02020603050405020304" pitchFamily="18" charset="0"/>
              </a:rPr>
              <a:t>, Ex-Director of Elbrus Medical-Biological Station </a:t>
            </a:r>
            <a:r>
              <a:rPr lang="en-US" altLang="ru-RU" sz="2400" b="1" dirty="0" smtClean="0">
                <a:latin typeface="Times New Roman" panose="02020603050405020304" pitchFamily="18" charset="0"/>
                <a:cs typeface="Times New Roman" panose="02020603050405020304" pitchFamily="18" charset="0"/>
              </a:rPr>
              <a:t>NANU, </a:t>
            </a:r>
          </a:p>
          <a:p>
            <a:pPr algn="ctr">
              <a:spcBef>
                <a:spcPct val="0"/>
              </a:spcBef>
              <a:buNone/>
            </a:pPr>
            <a:r>
              <a:rPr lang="en-US" altLang="ru-RU" sz="2400" b="1" dirty="0" smtClean="0">
                <a:latin typeface="Times New Roman" panose="02020603050405020304" pitchFamily="18" charset="0"/>
                <a:cs typeface="Times New Roman" panose="02020603050405020304" pitchFamily="18" charset="0"/>
              </a:rPr>
              <a:t>Professor of P. </a:t>
            </a:r>
            <a:r>
              <a:rPr lang="en-US" altLang="ru-RU" sz="2400" b="1" dirty="0" err="1" smtClean="0">
                <a:latin typeface="Times New Roman" panose="02020603050405020304" pitchFamily="18" charset="0"/>
                <a:cs typeface="Times New Roman" panose="02020603050405020304" pitchFamily="18" charset="0"/>
              </a:rPr>
              <a:t>Tychyna</a:t>
            </a:r>
            <a:r>
              <a:rPr lang="en-US" altLang="ru-RU" sz="2400" b="1" dirty="0" smtClean="0">
                <a:latin typeface="Times New Roman" panose="02020603050405020304" pitchFamily="18" charset="0"/>
                <a:cs typeface="Times New Roman" panose="02020603050405020304" pitchFamily="18" charset="0"/>
              </a:rPr>
              <a:t> </a:t>
            </a:r>
            <a:r>
              <a:rPr lang="en-US" altLang="ru-RU" sz="2400" b="1" dirty="0" err="1" smtClean="0">
                <a:latin typeface="Times New Roman" panose="02020603050405020304" pitchFamily="18" charset="0"/>
                <a:cs typeface="Times New Roman" panose="02020603050405020304" pitchFamily="18" charset="0"/>
              </a:rPr>
              <a:t>Uman</a:t>
            </a:r>
            <a:r>
              <a:rPr lang="en-US" altLang="ru-RU" sz="2400" b="1" dirty="0" smtClean="0">
                <a:latin typeface="Times New Roman" panose="02020603050405020304" pitchFamily="18" charset="0"/>
                <a:cs typeface="Times New Roman" panose="02020603050405020304" pitchFamily="18" charset="0"/>
              </a:rPr>
              <a:t> State Pedagogical University, </a:t>
            </a:r>
          </a:p>
          <a:p>
            <a:pPr algn="ctr" eaLnBrk="1" hangingPunct="1">
              <a:spcBef>
                <a:spcPct val="0"/>
              </a:spcBef>
              <a:buFontTx/>
              <a:buNone/>
            </a:pPr>
            <a:r>
              <a:rPr lang="en-US" altLang="ru-RU" sz="2400" b="1" dirty="0" err="1" smtClean="0">
                <a:latin typeface="Times New Roman" panose="02020603050405020304" pitchFamily="18" charset="0"/>
                <a:cs typeface="Times New Roman" panose="02020603050405020304" pitchFamily="18" charset="0"/>
              </a:rPr>
              <a:t>Olena</a:t>
            </a:r>
            <a:r>
              <a:rPr lang="en-US" altLang="ru-RU" sz="2400" b="1" dirty="0" smtClean="0">
                <a:latin typeface="Times New Roman" panose="02020603050405020304" pitchFamily="18" charset="0"/>
                <a:cs typeface="Times New Roman" panose="02020603050405020304" pitchFamily="18" charset="0"/>
              </a:rPr>
              <a:t> </a:t>
            </a:r>
            <a:r>
              <a:rPr lang="en-US" altLang="ru-RU" sz="2400" b="1" dirty="0">
                <a:latin typeface="Times New Roman" panose="02020603050405020304" pitchFamily="18" charset="0"/>
                <a:cs typeface="Times New Roman" panose="02020603050405020304" pitchFamily="18" charset="0"/>
              </a:rPr>
              <a:t>M. </a:t>
            </a:r>
            <a:r>
              <a:rPr lang="en-US" altLang="ru-RU" sz="2400" b="1" dirty="0" err="1">
                <a:latin typeface="Times New Roman" panose="02020603050405020304" pitchFamily="18" charset="0"/>
                <a:cs typeface="Times New Roman" panose="02020603050405020304" pitchFamily="18" charset="0"/>
              </a:rPr>
              <a:t>Klyuchko</a:t>
            </a:r>
            <a:r>
              <a:rPr lang="ru-RU" altLang="ru-RU" sz="2400" b="1" dirty="0">
                <a:latin typeface="Times New Roman" panose="02020603050405020304" pitchFamily="18" charset="0"/>
                <a:cs typeface="Times New Roman" panose="02020603050405020304" pitchFamily="18" charset="0"/>
              </a:rPr>
              <a:t>, </a:t>
            </a:r>
            <a:r>
              <a:rPr lang="en-US" altLang="ru-RU" sz="2400" b="1" dirty="0">
                <a:latin typeface="Times New Roman" panose="02020603050405020304" pitchFamily="18" charset="0"/>
                <a:cs typeface="Times New Roman" panose="02020603050405020304" pitchFamily="18" charset="0"/>
              </a:rPr>
              <a:t>PhD</a:t>
            </a:r>
            <a:r>
              <a:rPr lang="ru-RU" altLang="ru-RU" sz="2400" b="1" dirty="0">
                <a:latin typeface="Times New Roman" panose="02020603050405020304" pitchFamily="18" charset="0"/>
                <a:cs typeface="Times New Roman" panose="02020603050405020304" pitchFamily="18" charset="0"/>
              </a:rPr>
              <a:t>, </a:t>
            </a:r>
            <a:r>
              <a:rPr lang="en-US" altLang="ru-RU" sz="2400" b="1" dirty="0" err="1">
                <a:latin typeface="Times New Roman" panose="02020603050405020304" pitchFamily="18" charset="0"/>
                <a:cs typeface="Times New Roman" panose="02020603050405020304" pitchFamily="18" charset="0"/>
              </a:rPr>
              <a:t>Dozent</a:t>
            </a:r>
            <a:r>
              <a:rPr lang="ru-RU" altLang="ru-RU" sz="2400" b="1" dirty="0">
                <a:latin typeface="Times New Roman" panose="02020603050405020304" pitchFamily="18" charset="0"/>
                <a:cs typeface="Times New Roman" panose="02020603050405020304" pitchFamily="18" charset="0"/>
              </a:rPr>
              <a:t> </a:t>
            </a:r>
            <a:r>
              <a:rPr lang="en-US" altLang="ru-RU" sz="2400" b="1" dirty="0" smtClean="0">
                <a:latin typeface="Times New Roman" panose="02020603050405020304" pitchFamily="18" charset="0"/>
                <a:cs typeface="Times New Roman" panose="02020603050405020304" pitchFamily="18" charset="0"/>
              </a:rPr>
              <a:t>NAU</a:t>
            </a:r>
            <a:endParaRPr lang="ru-RU" altLang="ru-RU" sz="2400" b="1" dirty="0">
              <a:latin typeface="Times New Roman" panose="02020603050405020304" pitchFamily="18" charset="0"/>
              <a:cs typeface="Times New Roman" panose="02020603050405020304" pitchFamily="18" charset="0"/>
            </a:endParaRPr>
          </a:p>
        </p:txBody>
      </p:sp>
      <p:sp>
        <p:nvSpPr>
          <p:cNvPr id="2054" name="Rectangle 6"/>
          <p:cNvSpPr>
            <a:spLocks noChangeArrowheads="1"/>
          </p:cNvSpPr>
          <p:nvPr/>
        </p:nvSpPr>
        <p:spPr bwMode="auto">
          <a:xfrm>
            <a:off x="684213" y="5445224"/>
            <a:ext cx="7920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en-US" altLang="ru-RU" sz="1800" b="1" dirty="0" smtClean="0">
                <a:solidFill>
                  <a:srgbClr val="000099"/>
                </a:solidFill>
                <a:latin typeface="Times New Roman" panose="02020603050405020304" pitchFamily="18" charset="0"/>
                <a:cs typeface="Times New Roman" panose="02020603050405020304" pitchFamily="18" charset="0"/>
              </a:rPr>
              <a:t>Kyiv</a:t>
            </a:r>
            <a:r>
              <a:rPr lang="ru-RU" altLang="ru-RU" sz="1800" b="1" dirty="0" smtClean="0">
                <a:solidFill>
                  <a:srgbClr val="000099"/>
                </a:solidFill>
                <a:latin typeface="Times New Roman" panose="02020603050405020304" pitchFamily="18" charset="0"/>
                <a:cs typeface="Times New Roman" panose="02020603050405020304" pitchFamily="18" charset="0"/>
              </a:rPr>
              <a:t>, </a:t>
            </a:r>
            <a:r>
              <a:rPr lang="ru-RU" altLang="ru-RU" sz="1800" b="1" dirty="0">
                <a:solidFill>
                  <a:srgbClr val="000099"/>
                </a:solidFill>
                <a:latin typeface="Times New Roman" panose="02020603050405020304" pitchFamily="18" charset="0"/>
                <a:cs typeface="Times New Roman" panose="02020603050405020304" pitchFamily="18" charset="0"/>
              </a:rPr>
              <a:t>2021</a:t>
            </a:r>
            <a:r>
              <a:rPr lang="ru-RU" altLang="ru-RU" sz="1800" dirty="0">
                <a:solidFill>
                  <a:srgbClr val="000099"/>
                </a:solidFill>
                <a:latin typeface="Times New Roman" panose="02020603050405020304" pitchFamily="18" charset="0"/>
                <a:cs typeface="Times New Roman" panose="02020603050405020304" pitchFamily="18" charset="0"/>
              </a:rPr>
              <a:t> </a:t>
            </a:r>
            <a:endParaRPr lang="uk-UA" altLang="ru-RU" sz="1800" dirty="0">
              <a:solidFill>
                <a:srgbClr val="000099"/>
              </a:solidFill>
              <a:latin typeface="Times New Roman" panose="02020603050405020304" pitchFamily="18" charset="0"/>
              <a:cs typeface="Times New Roman" panose="02020603050405020304" pitchFamily="18" charset="0"/>
            </a:endParaRPr>
          </a:p>
        </p:txBody>
      </p:sp>
      <p:sp>
        <p:nvSpPr>
          <p:cNvPr id="2055" name="Rectangle 8"/>
          <p:cNvSpPr>
            <a:spLocks noChangeArrowheads="1"/>
          </p:cNvSpPr>
          <p:nvPr/>
        </p:nvSpPr>
        <p:spPr bwMode="auto">
          <a:xfrm>
            <a:off x="539553" y="264134"/>
            <a:ext cx="78059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endParaRPr lang="en-US" altLang="ru-RU" sz="1800" b="1" dirty="0" smtClean="0">
              <a:latin typeface="Times New Roman" panose="02020603050405020304" pitchFamily="18" charset="0"/>
              <a:cs typeface="Times New Roman" panose="02020603050405020304" pitchFamily="18" charset="0"/>
            </a:endParaRPr>
          </a:p>
          <a:p>
            <a:pPr algn="ctr">
              <a:buNone/>
            </a:pPr>
            <a:r>
              <a:rPr lang="en-US" altLang="ru-RU" sz="2000" b="1" dirty="0" smtClean="0">
                <a:solidFill>
                  <a:srgbClr val="000099"/>
                </a:solidFill>
                <a:latin typeface="Times New Roman" panose="02020603050405020304" pitchFamily="18" charset="0"/>
                <a:ea typeface="+mj-ea"/>
                <a:cs typeface="Times New Roman" panose="02020603050405020304" pitchFamily="18" charset="0"/>
              </a:rPr>
              <a:t>NATIONAL AVIATION UNIVERSITY</a:t>
            </a:r>
            <a:endParaRPr lang="uk-UA" altLang="ru-RU" sz="2000" b="1" dirty="0">
              <a:solidFill>
                <a:srgbClr val="000099"/>
              </a:solidFill>
              <a:latin typeface="Times New Roman" panose="02020603050405020304" pitchFamily="18" charset="0"/>
              <a:ea typeface="+mj-ea"/>
              <a:cs typeface="Times New Roman" panose="02020603050405020304" pitchFamily="18" charset="0"/>
            </a:endParaRPr>
          </a:p>
        </p:txBody>
      </p:sp>
      <p:pic>
        <p:nvPicPr>
          <p:cNvPr id="8" name="Picture 9"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188913"/>
            <a:ext cx="1150938"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329037"/>
      </p:ext>
    </p:extLst>
  </p:cSld>
  <p:clrMapOvr>
    <a:masterClrMapping/>
  </p:clrMapOvr>
  <p:transition advTm="1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474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2400" b="1" dirty="0" smtClean="0">
                <a:latin typeface="Times New Roman" panose="02020603050405020304" pitchFamily="18" charset="0"/>
                <a:cs typeface="Times New Roman" panose="02020603050405020304" pitchFamily="18" charset="0"/>
              </a:rPr>
              <a:t>Books Written </a:t>
            </a:r>
            <a:r>
              <a:rPr lang="en-US" sz="2400" b="1" dirty="0">
                <a:latin typeface="Times New Roman" panose="02020603050405020304" pitchFamily="18" charset="0"/>
                <a:cs typeface="Times New Roman" panose="02020603050405020304" pitchFamily="18" charset="0"/>
              </a:rPr>
              <a:t>About </a:t>
            </a:r>
            <a:r>
              <a:rPr lang="en-US" sz="2400" b="1" dirty="0" smtClean="0">
                <a:latin typeface="Times New Roman" panose="02020603050405020304" pitchFamily="18" charset="0"/>
                <a:cs typeface="Times New Roman" panose="02020603050405020304" pitchFamily="18" charset="0"/>
              </a:rPr>
              <a:t>EMBS, Also </a:t>
            </a:r>
            <a:r>
              <a:rPr lang="en-US" sz="2400" b="1" dirty="0" smtClean="0">
                <a:latin typeface="Times New Roman" panose="02020603050405020304" pitchFamily="18" charset="0"/>
                <a:cs typeface="Times New Roman" panose="02020603050405020304" pitchFamily="18" charset="0"/>
              </a:rPr>
              <a:t>By Prof. </a:t>
            </a:r>
            <a:r>
              <a:rPr lang="en-US" sz="2400" b="1" dirty="0" err="1" smtClean="0">
                <a:latin typeface="Times New Roman" panose="02020603050405020304" pitchFamily="18" charset="0"/>
                <a:cs typeface="Times New Roman" panose="02020603050405020304" pitchFamily="18" charset="0"/>
              </a:rPr>
              <a:t>P.Beloshitsky</a:t>
            </a:r>
            <a:r>
              <a:rPr lang="en-US" sz="2400" b="1" dirty="0" smtClean="0">
                <a:latin typeface="Times New Roman" panose="02020603050405020304" pitchFamily="18" charset="0"/>
                <a:cs typeface="Times New Roman" panose="02020603050405020304" pitchFamily="18" charset="0"/>
              </a:rPr>
              <a:t>, Member Of the Writers’ Union Of Ukraine </a:t>
            </a:r>
            <a:endParaRPr lang="uk-UA" sz="24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2339752" y="836712"/>
            <a:ext cx="6804248" cy="4801314"/>
          </a:xfrm>
          <a:prstGeom prst="rect">
            <a:avLst/>
          </a:prstGeom>
        </p:spPr>
        <p:txBody>
          <a:bodyPr wrap="square">
            <a:spAutoFit/>
          </a:bodyPr>
          <a:lstStyle/>
          <a:p>
            <a:endParaRPr lang="en-US" sz="1600" dirty="0" smtClean="0"/>
          </a:p>
          <a:p>
            <a:r>
              <a:rPr lang="uk-UA" sz="1600" dirty="0" smtClean="0"/>
              <a:t>1</a:t>
            </a:r>
            <a:r>
              <a:rPr lang="uk-UA" sz="1600" dirty="0"/>
              <a:t>. </a:t>
            </a:r>
            <a:r>
              <a:rPr lang="uk-UA" sz="1600" dirty="0" err="1">
                <a:solidFill>
                  <a:schemeClr val="tx2"/>
                </a:solidFill>
              </a:rPr>
              <a:t>Kolchinskaya</a:t>
            </a:r>
            <a:r>
              <a:rPr lang="uk-UA" sz="1600" dirty="0">
                <a:solidFill>
                  <a:schemeClr val="tx2"/>
                </a:solidFill>
              </a:rPr>
              <a:t> A.Z., </a:t>
            </a:r>
            <a:r>
              <a:rPr lang="uk-UA" sz="1600" dirty="0" err="1">
                <a:solidFill>
                  <a:schemeClr val="tx2"/>
                </a:solidFill>
              </a:rPr>
              <a:t>Beloshitsky</a:t>
            </a:r>
            <a:r>
              <a:rPr lang="uk-UA" sz="1600" dirty="0">
                <a:solidFill>
                  <a:schemeClr val="tx2"/>
                </a:solidFill>
              </a:rPr>
              <a:t> P.V. </a:t>
            </a:r>
            <a:r>
              <a:rPr lang="uk-UA" sz="1600" dirty="0" err="1">
                <a:solidFill>
                  <a:schemeClr val="tx2"/>
                </a:solidFill>
              </a:rPr>
              <a:t>Sirotinin</a:t>
            </a:r>
            <a:r>
              <a:rPr lang="uk-UA" sz="1600" dirty="0">
                <a:solidFill>
                  <a:schemeClr val="tx2"/>
                </a:solidFill>
              </a:rPr>
              <a:t> </a:t>
            </a:r>
            <a:r>
              <a:rPr lang="en-US" sz="1600" dirty="0">
                <a:solidFill>
                  <a:schemeClr val="tx2"/>
                </a:solidFill>
              </a:rPr>
              <a:t>N</a:t>
            </a:r>
            <a:r>
              <a:rPr lang="uk-UA" sz="1600" dirty="0">
                <a:solidFill>
                  <a:schemeClr val="tx2"/>
                </a:solidFill>
              </a:rPr>
              <a:t>.</a:t>
            </a:r>
            <a:r>
              <a:rPr lang="en-US" sz="1600" dirty="0">
                <a:solidFill>
                  <a:schemeClr val="tx2"/>
                </a:solidFill>
              </a:rPr>
              <a:t>N</a:t>
            </a:r>
            <a:r>
              <a:rPr lang="uk-UA" sz="1600" dirty="0">
                <a:solidFill>
                  <a:schemeClr val="tx2"/>
                </a:solidFill>
              </a:rPr>
              <a:t>. </a:t>
            </a:r>
            <a:r>
              <a:rPr lang="uk-UA" sz="1600" dirty="0" err="1">
                <a:solidFill>
                  <a:schemeClr val="tx2"/>
                </a:solidFill>
              </a:rPr>
              <a:t>and</a:t>
            </a:r>
            <a:r>
              <a:rPr lang="uk-UA" sz="1600" dirty="0">
                <a:solidFill>
                  <a:schemeClr val="tx2"/>
                </a:solidFill>
              </a:rPr>
              <a:t> </a:t>
            </a:r>
            <a:r>
              <a:rPr lang="uk-UA" sz="1600" dirty="0" err="1">
                <a:solidFill>
                  <a:schemeClr val="tx2"/>
                </a:solidFill>
              </a:rPr>
              <a:t>his</a:t>
            </a:r>
            <a:r>
              <a:rPr lang="uk-UA" sz="1600" dirty="0">
                <a:solidFill>
                  <a:schemeClr val="tx2"/>
                </a:solidFill>
              </a:rPr>
              <a:t> </a:t>
            </a:r>
            <a:r>
              <a:rPr lang="uk-UA" sz="1600" dirty="0" err="1">
                <a:solidFill>
                  <a:schemeClr val="tx2"/>
                </a:solidFill>
              </a:rPr>
              <a:t>school</a:t>
            </a:r>
            <a:r>
              <a:rPr lang="uk-UA" sz="1600" dirty="0">
                <a:solidFill>
                  <a:schemeClr val="tx2"/>
                </a:solidFill>
              </a:rPr>
              <a:t>. – </a:t>
            </a:r>
            <a:r>
              <a:rPr lang="uk-UA" sz="1600" dirty="0" err="1">
                <a:solidFill>
                  <a:schemeClr val="tx2"/>
                </a:solidFill>
              </a:rPr>
              <a:t>Nalchik</a:t>
            </a:r>
            <a:r>
              <a:rPr lang="uk-UA" sz="1600" dirty="0">
                <a:solidFill>
                  <a:schemeClr val="tx2"/>
                </a:solidFill>
              </a:rPr>
              <a:t>, 1998. – 74 p. (</a:t>
            </a:r>
            <a:r>
              <a:rPr lang="en-US" sz="1600" dirty="0">
                <a:solidFill>
                  <a:schemeClr val="tx2"/>
                </a:solidFill>
              </a:rPr>
              <a:t>In Russian</a:t>
            </a:r>
            <a:r>
              <a:rPr lang="uk-UA" sz="1600" dirty="0">
                <a:solidFill>
                  <a:schemeClr val="tx2"/>
                </a:solidFill>
              </a:rPr>
              <a:t>) </a:t>
            </a:r>
            <a:r>
              <a:rPr lang="uk-UA" sz="1600" dirty="0" err="1"/>
              <a:t>Колчинская</a:t>
            </a:r>
            <a:r>
              <a:rPr lang="uk-UA" sz="1600" dirty="0"/>
              <a:t> А.З., </a:t>
            </a:r>
            <a:r>
              <a:rPr lang="uk-UA" sz="1600" dirty="0" err="1"/>
              <a:t>Белошицкий</a:t>
            </a:r>
            <a:r>
              <a:rPr lang="uk-UA" sz="1600" dirty="0"/>
              <a:t> П.В. Н.Н. </a:t>
            </a:r>
            <a:r>
              <a:rPr lang="uk-UA" sz="1600" dirty="0" err="1"/>
              <a:t>Сиротинин</a:t>
            </a:r>
            <a:r>
              <a:rPr lang="uk-UA" sz="1600" dirty="0"/>
              <a:t> и его школа.- Нальчик,1998. – 74 с.</a:t>
            </a:r>
          </a:p>
          <a:p>
            <a:r>
              <a:rPr lang="uk-UA" sz="1600" dirty="0"/>
              <a:t>2. </a:t>
            </a:r>
            <a:r>
              <a:rPr lang="uk-UA" sz="1600" dirty="0" err="1">
                <a:solidFill>
                  <a:schemeClr val="tx2"/>
                </a:solidFill>
              </a:rPr>
              <a:t>Pathophysiological</a:t>
            </a:r>
            <a:r>
              <a:rPr lang="uk-UA" sz="1600" dirty="0">
                <a:solidFill>
                  <a:schemeClr val="tx2"/>
                </a:solidFill>
              </a:rPr>
              <a:t> </a:t>
            </a:r>
            <a:r>
              <a:rPr lang="uk-UA" sz="1600" dirty="0" err="1">
                <a:solidFill>
                  <a:schemeClr val="tx2"/>
                </a:solidFill>
              </a:rPr>
              <a:t>school</a:t>
            </a:r>
            <a:r>
              <a:rPr lang="uk-UA" sz="1600" dirty="0">
                <a:solidFill>
                  <a:schemeClr val="tx2"/>
                </a:solidFill>
              </a:rPr>
              <a:t> </a:t>
            </a:r>
            <a:r>
              <a:rPr lang="en-US" sz="1600" dirty="0">
                <a:solidFill>
                  <a:schemeClr val="tx2"/>
                </a:solidFill>
              </a:rPr>
              <a:t>in science by </a:t>
            </a:r>
            <a:r>
              <a:rPr lang="en-US" sz="1600" dirty="0" err="1">
                <a:solidFill>
                  <a:schemeClr val="tx2"/>
                </a:solidFill>
              </a:rPr>
              <a:t>Sirotinin</a:t>
            </a:r>
            <a:r>
              <a:rPr lang="en-US" sz="1600" dirty="0">
                <a:solidFill>
                  <a:schemeClr val="tx2"/>
                </a:solidFill>
              </a:rPr>
              <a:t> N.N. In</a:t>
            </a:r>
            <a:r>
              <a:rPr lang="uk-UA" sz="1600" dirty="0">
                <a:solidFill>
                  <a:schemeClr val="tx2"/>
                </a:solidFill>
              </a:rPr>
              <a:t>: </a:t>
            </a:r>
            <a:r>
              <a:rPr lang="en-US" sz="1600" dirty="0">
                <a:solidFill>
                  <a:schemeClr val="tx2"/>
                </a:solidFill>
              </a:rPr>
              <a:t>“</a:t>
            </a:r>
            <a:r>
              <a:rPr lang="uk-UA" sz="1600" dirty="0" err="1">
                <a:solidFill>
                  <a:schemeClr val="tx2"/>
                </a:solidFill>
              </a:rPr>
              <a:t>Scientists</a:t>
            </a:r>
            <a:r>
              <a:rPr lang="uk-UA" sz="1600" dirty="0">
                <a:solidFill>
                  <a:schemeClr val="tx2"/>
                </a:solidFill>
              </a:rPr>
              <a:t> </a:t>
            </a:r>
            <a:r>
              <a:rPr lang="uk-UA" sz="1600" dirty="0" err="1">
                <a:solidFill>
                  <a:schemeClr val="tx2"/>
                </a:solidFill>
              </a:rPr>
              <a:t>of</a:t>
            </a:r>
            <a:r>
              <a:rPr lang="uk-UA" sz="1600" dirty="0">
                <a:solidFill>
                  <a:schemeClr val="tx2"/>
                </a:solidFill>
              </a:rPr>
              <a:t> </a:t>
            </a:r>
            <a:r>
              <a:rPr lang="uk-UA" sz="1600" dirty="0" err="1">
                <a:solidFill>
                  <a:schemeClr val="tx2"/>
                </a:solidFill>
              </a:rPr>
              <a:t>Ukraine</a:t>
            </a:r>
            <a:r>
              <a:rPr lang="uk-UA" sz="1600" dirty="0">
                <a:solidFill>
                  <a:schemeClr val="tx2"/>
                </a:solidFill>
              </a:rPr>
              <a:t> </a:t>
            </a:r>
            <a:r>
              <a:rPr lang="uk-UA" sz="1600" dirty="0" err="1">
                <a:solidFill>
                  <a:schemeClr val="tx2"/>
                </a:solidFill>
              </a:rPr>
              <a:t>are</a:t>
            </a:r>
            <a:r>
              <a:rPr lang="uk-UA" sz="1600" dirty="0">
                <a:solidFill>
                  <a:schemeClr val="tx2"/>
                </a:solidFill>
              </a:rPr>
              <a:t> </a:t>
            </a:r>
            <a:r>
              <a:rPr lang="uk-UA" sz="1600" dirty="0" err="1">
                <a:solidFill>
                  <a:schemeClr val="tx2"/>
                </a:solidFill>
              </a:rPr>
              <a:t>the</a:t>
            </a:r>
            <a:r>
              <a:rPr lang="uk-UA" sz="1600" dirty="0">
                <a:solidFill>
                  <a:schemeClr val="tx2"/>
                </a:solidFill>
              </a:rPr>
              <a:t> </a:t>
            </a:r>
            <a:r>
              <a:rPr lang="uk-UA" sz="1600" dirty="0" err="1">
                <a:solidFill>
                  <a:schemeClr val="tx2"/>
                </a:solidFill>
              </a:rPr>
              <a:t>elite</a:t>
            </a:r>
            <a:r>
              <a:rPr lang="uk-UA" sz="1600" dirty="0">
                <a:solidFill>
                  <a:schemeClr val="tx2"/>
                </a:solidFill>
              </a:rPr>
              <a:t> </a:t>
            </a:r>
            <a:r>
              <a:rPr lang="uk-UA" sz="1600" dirty="0" err="1">
                <a:solidFill>
                  <a:schemeClr val="tx2"/>
                </a:solidFill>
              </a:rPr>
              <a:t>of</a:t>
            </a:r>
            <a:r>
              <a:rPr lang="uk-UA" sz="1600" dirty="0">
                <a:solidFill>
                  <a:schemeClr val="tx2"/>
                </a:solidFill>
              </a:rPr>
              <a:t> </a:t>
            </a:r>
            <a:r>
              <a:rPr lang="uk-UA" sz="1600" dirty="0" err="1">
                <a:solidFill>
                  <a:schemeClr val="tx2"/>
                </a:solidFill>
              </a:rPr>
              <a:t>the</a:t>
            </a:r>
            <a:r>
              <a:rPr lang="uk-UA" sz="1600" dirty="0">
                <a:solidFill>
                  <a:schemeClr val="tx2"/>
                </a:solidFill>
              </a:rPr>
              <a:t> </a:t>
            </a:r>
            <a:r>
              <a:rPr lang="uk-UA" sz="1600" dirty="0" err="1">
                <a:solidFill>
                  <a:schemeClr val="tx2"/>
                </a:solidFill>
              </a:rPr>
              <a:t>state</a:t>
            </a:r>
            <a:r>
              <a:rPr lang="en-US" sz="1600" dirty="0">
                <a:solidFill>
                  <a:schemeClr val="tx2"/>
                </a:solidFill>
              </a:rPr>
              <a:t>”. </a:t>
            </a:r>
            <a:r>
              <a:rPr lang="uk-UA" sz="1600" dirty="0">
                <a:solidFill>
                  <a:schemeClr val="tx2"/>
                </a:solidFill>
              </a:rPr>
              <a:t>– K.: "</a:t>
            </a:r>
            <a:r>
              <a:rPr lang="uk-UA" sz="1600" dirty="0" err="1">
                <a:solidFill>
                  <a:schemeClr val="tx2"/>
                </a:solidFill>
              </a:rPr>
              <a:t>Logos</a:t>
            </a:r>
            <a:r>
              <a:rPr lang="uk-UA" sz="1600" dirty="0">
                <a:solidFill>
                  <a:schemeClr val="tx2"/>
                </a:solidFill>
              </a:rPr>
              <a:t> </a:t>
            </a:r>
            <a:r>
              <a:rPr lang="uk-UA" sz="1600" dirty="0" err="1">
                <a:solidFill>
                  <a:schemeClr val="tx2"/>
                </a:solidFill>
              </a:rPr>
              <a:t>Ukraine</a:t>
            </a:r>
            <a:r>
              <a:rPr lang="uk-UA" sz="1600" dirty="0">
                <a:solidFill>
                  <a:schemeClr val="tx2"/>
                </a:solidFill>
              </a:rPr>
              <a:t>"</a:t>
            </a:r>
            <a:r>
              <a:rPr lang="en-US" sz="1600" dirty="0">
                <a:solidFill>
                  <a:schemeClr val="tx2"/>
                </a:solidFill>
              </a:rPr>
              <a:t>, </a:t>
            </a:r>
            <a:r>
              <a:rPr lang="uk-UA" sz="1600" dirty="0">
                <a:solidFill>
                  <a:schemeClr val="tx2"/>
                </a:solidFill>
              </a:rPr>
              <a:t>2020</a:t>
            </a:r>
            <a:r>
              <a:rPr lang="en-US" sz="1600" dirty="0">
                <a:solidFill>
                  <a:schemeClr val="tx2"/>
                </a:solidFill>
              </a:rPr>
              <a:t>. </a:t>
            </a:r>
            <a:r>
              <a:rPr lang="uk-UA" sz="1600" dirty="0">
                <a:solidFill>
                  <a:schemeClr val="tx2"/>
                </a:solidFill>
              </a:rPr>
              <a:t>– V.6</a:t>
            </a:r>
            <a:r>
              <a:rPr lang="en-US" sz="1600" dirty="0">
                <a:solidFill>
                  <a:schemeClr val="tx2"/>
                </a:solidFill>
              </a:rPr>
              <a:t>. </a:t>
            </a:r>
            <a:r>
              <a:rPr lang="uk-UA" sz="1600" dirty="0">
                <a:solidFill>
                  <a:schemeClr val="tx2"/>
                </a:solidFill>
              </a:rPr>
              <a:t>– p.180-181</a:t>
            </a:r>
            <a:r>
              <a:rPr lang="en-US" sz="1600" dirty="0">
                <a:solidFill>
                  <a:schemeClr val="tx2"/>
                </a:solidFill>
              </a:rPr>
              <a:t> </a:t>
            </a:r>
            <a:r>
              <a:rPr lang="en-US" sz="1600" dirty="0"/>
              <a:t>(In Ukrainian) </a:t>
            </a:r>
            <a:r>
              <a:rPr lang="uk-UA" sz="1600" dirty="0"/>
              <a:t>Патофізіологічна наукова школа М.М. </a:t>
            </a:r>
            <a:r>
              <a:rPr lang="uk-UA" sz="1600" dirty="0" err="1"/>
              <a:t>Сиротиніна</a:t>
            </a:r>
            <a:r>
              <a:rPr lang="uk-UA" sz="1600" dirty="0"/>
              <a:t>. В: Науковці України – еліта держави. К.: «Логос Україна». – 2020. – Т.6. - с.180-181. </a:t>
            </a:r>
          </a:p>
          <a:p>
            <a:r>
              <a:rPr lang="uk-UA" sz="1600" dirty="0"/>
              <a:t>3. </a:t>
            </a:r>
            <a:r>
              <a:rPr lang="uk-UA" sz="1600" dirty="0" err="1">
                <a:solidFill>
                  <a:schemeClr val="tx2"/>
                </a:solidFill>
              </a:rPr>
              <a:t>Beloshitsky</a:t>
            </a:r>
            <a:r>
              <a:rPr lang="uk-UA" sz="1600" dirty="0">
                <a:solidFill>
                  <a:schemeClr val="tx2"/>
                </a:solidFill>
              </a:rPr>
              <a:t> P</a:t>
            </a:r>
            <a:r>
              <a:rPr lang="en-US" sz="1600" dirty="0">
                <a:solidFill>
                  <a:schemeClr val="tx2"/>
                </a:solidFill>
              </a:rPr>
              <a:t>.V. </a:t>
            </a:r>
            <a:r>
              <a:rPr lang="uk-UA" sz="1600" dirty="0" err="1">
                <a:solidFill>
                  <a:schemeClr val="tx2"/>
                </a:solidFill>
              </a:rPr>
              <a:t>Annals</a:t>
            </a:r>
            <a:r>
              <a:rPr lang="uk-UA" sz="1600" dirty="0">
                <a:solidFill>
                  <a:schemeClr val="tx2"/>
                </a:solidFill>
              </a:rPr>
              <a:t> </a:t>
            </a:r>
            <a:r>
              <a:rPr lang="uk-UA" sz="1600" dirty="0" err="1">
                <a:solidFill>
                  <a:schemeClr val="tx2"/>
                </a:solidFill>
              </a:rPr>
              <a:t>of</a:t>
            </a:r>
            <a:r>
              <a:rPr lang="uk-UA" sz="1600" dirty="0">
                <a:solidFill>
                  <a:schemeClr val="tx2"/>
                </a:solidFill>
              </a:rPr>
              <a:t> </a:t>
            </a:r>
            <a:r>
              <a:rPr lang="uk-UA" sz="1600" dirty="0" err="1">
                <a:solidFill>
                  <a:schemeClr val="tx2"/>
                </a:solidFill>
              </a:rPr>
              <a:t>medical</a:t>
            </a:r>
            <a:r>
              <a:rPr lang="uk-UA" sz="1600" dirty="0">
                <a:solidFill>
                  <a:schemeClr val="tx2"/>
                </a:solidFill>
              </a:rPr>
              <a:t> </a:t>
            </a:r>
            <a:r>
              <a:rPr lang="uk-UA" sz="1600" dirty="0" err="1">
                <a:solidFill>
                  <a:schemeClr val="tx2"/>
                </a:solidFill>
              </a:rPr>
              <a:t>and</a:t>
            </a:r>
            <a:r>
              <a:rPr lang="uk-UA" sz="1600" dirty="0">
                <a:solidFill>
                  <a:schemeClr val="tx2"/>
                </a:solidFill>
              </a:rPr>
              <a:t> </a:t>
            </a:r>
            <a:r>
              <a:rPr lang="uk-UA" sz="1600" dirty="0" err="1">
                <a:solidFill>
                  <a:schemeClr val="tx2"/>
                </a:solidFill>
              </a:rPr>
              <a:t>biological</a:t>
            </a:r>
            <a:r>
              <a:rPr lang="uk-UA" sz="1600" dirty="0">
                <a:solidFill>
                  <a:schemeClr val="tx2"/>
                </a:solidFill>
              </a:rPr>
              <a:t> </a:t>
            </a:r>
            <a:r>
              <a:rPr lang="uk-UA" sz="1600" dirty="0" err="1">
                <a:solidFill>
                  <a:schemeClr val="tx2"/>
                </a:solidFill>
              </a:rPr>
              <a:t>research</a:t>
            </a:r>
            <a:r>
              <a:rPr lang="uk-UA" sz="1600" dirty="0">
                <a:solidFill>
                  <a:schemeClr val="tx2"/>
                </a:solidFill>
              </a:rPr>
              <a:t> </a:t>
            </a:r>
            <a:r>
              <a:rPr lang="uk-UA" sz="1600" dirty="0" err="1">
                <a:solidFill>
                  <a:schemeClr val="tx2"/>
                </a:solidFill>
              </a:rPr>
              <a:t>in</a:t>
            </a:r>
            <a:r>
              <a:rPr lang="uk-UA" sz="1600" dirty="0">
                <a:solidFill>
                  <a:schemeClr val="tx2"/>
                </a:solidFill>
              </a:rPr>
              <a:t> </a:t>
            </a:r>
            <a:r>
              <a:rPr lang="uk-UA" sz="1600" dirty="0" err="1">
                <a:solidFill>
                  <a:schemeClr val="tx2"/>
                </a:solidFill>
              </a:rPr>
              <a:t>the</a:t>
            </a:r>
            <a:r>
              <a:rPr lang="uk-UA" sz="1600" dirty="0">
                <a:solidFill>
                  <a:schemeClr val="tx2"/>
                </a:solidFill>
              </a:rPr>
              <a:t> </a:t>
            </a:r>
            <a:r>
              <a:rPr lang="uk-UA" sz="1600" dirty="0" err="1">
                <a:solidFill>
                  <a:schemeClr val="tx2"/>
                </a:solidFill>
              </a:rPr>
              <a:t>Elbrus</a:t>
            </a:r>
            <a:r>
              <a:rPr lang="uk-UA" sz="1600" dirty="0">
                <a:solidFill>
                  <a:schemeClr val="tx2"/>
                </a:solidFill>
              </a:rPr>
              <a:t> </a:t>
            </a:r>
            <a:r>
              <a:rPr lang="uk-UA" sz="1600" dirty="0" err="1">
                <a:solidFill>
                  <a:schemeClr val="tx2"/>
                </a:solidFill>
              </a:rPr>
              <a:t>region</a:t>
            </a:r>
            <a:r>
              <a:rPr lang="uk-UA" sz="1600" dirty="0">
                <a:solidFill>
                  <a:schemeClr val="tx2"/>
                </a:solidFill>
              </a:rPr>
              <a:t> (1929 - 2006).</a:t>
            </a:r>
            <a:r>
              <a:rPr lang="en-US" sz="1600" dirty="0">
                <a:solidFill>
                  <a:schemeClr val="tx2"/>
                </a:solidFill>
              </a:rPr>
              <a:t>Ukrainian Academy of Sciences</a:t>
            </a:r>
            <a:r>
              <a:rPr lang="uk-UA" sz="1600" dirty="0">
                <a:solidFill>
                  <a:schemeClr val="tx2"/>
                </a:solidFill>
              </a:rPr>
              <a:t> – K</a:t>
            </a:r>
            <a:r>
              <a:rPr lang="en-US" sz="1600" dirty="0">
                <a:solidFill>
                  <a:schemeClr val="tx2"/>
                </a:solidFill>
              </a:rPr>
              <a:t>.:Publ. </a:t>
            </a:r>
            <a:r>
              <a:rPr lang="uk-UA" sz="1600" dirty="0">
                <a:solidFill>
                  <a:schemeClr val="tx2"/>
                </a:solidFill>
              </a:rPr>
              <a:t>УАН НВП ВІП, </a:t>
            </a:r>
            <a:r>
              <a:rPr lang="en-US" sz="1600" dirty="0">
                <a:solidFill>
                  <a:schemeClr val="tx2"/>
                </a:solidFill>
              </a:rPr>
              <a:t>Sofia</a:t>
            </a:r>
            <a:r>
              <a:rPr lang="uk-UA" sz="1600" dirty="0">
                <a:solidFill>
                  <a:schemeClr val="tx2"/>
                </a:solidFill>
              </a:rPr>
              <a:t>, 2014. – 550 </a:t>
            </a:r>
            <a:r>
              <a:rPr lang="en-US" sz="1600" dirty="0">
                <a:solidFill>
                  <a:schemeClr val="tx2"/>
                </a:solidFill>
              </a:rPr>
              <a:t>p</a:t>
            </a:r>
            <a:r>
              <a:rPr lang="uk-UA" sz="1600" dirty="0">
                <a:solidFill>
                  <a:schemeClr val="tx2"/>
                </a:solidFill>
              </a:rPr>
              <a:t>.</a:t>
            </a:r>
            <a:r>
              <a:rPr lang="ru-RU" sz="1600" dirty="0">
                <a:solidFill>
                  <a:schemeClr val="tx2"/>
                </a:solidFill>
              </a:rPr>
              <a:t> </a:t>
            </a:r>
            <a:r>
              <a:rPr lang="ru-RU" sz="1600" dirty="0"/>
              <a:t>(</a:t>
            </a:r>
            <a:r>
              <a:rPr lang="en-US" sz="1600" dirty="0"/>
              <a:t>In Russian</a:t>
            </a:r>
            <a:r>
              <a:rPr lang="ru-RU" sz="1600" dirty="0"/>
              <a:t>) </a:t>
            </a:r>
            <a:r>
              <a:rPr lang="uk-UA" sz="1600" dirty="0" err="1"/>
              <a:t>Белошицкий</a:t>
            </a:r>
            <a:r>
              <a:rPr lang="uk-UA" sz="1600" dirty="0"/>
              <a:t> П. В. </a:t>
            </a:r>
            <a:r>
              <a:rPr lang="uk-UA" sz="1600" dirty="0" err="1"/>
              <a:t>Летопись</a:t>
            </a:r>
            <a:r>
              <a:rPr lang="uk-UA" sz="1600" dirty="0"/>
              <a:t> медико-</a:t>
            </a:r>
            <a:r>
              <a:rPr lang="uk-UA" sz="1600" dirty="0" err="1"/>
              <a:t>биологических</a:t>
            </a:r>
            <a:r>
              <a:rPr lang="uk-UA" sz="1600" dirty="0"/>
              <a:t> </a:t>
            </a:r>
            <a:r>
              <a:rPr lang="uk-UA" sz="1600" dirty="0" err="1"/>
              <a:t>исследований</a:t>
            </a:r>
            <a:r>
              <a:rPr lang="uk-UA" sz="1600" dirty="0"/>
              <a:t> в </a:t>
            </a:r>
            <a:r>
              <a:rPr lang="uk-UA" sz="1600" dirty="0" err="1"/>
              <a:t>Приєльбрусье</a:t>
            </a:r>
            <a:r>
              <a:rPr lang="uk-UA" sz="1600" dirty="0"/>
              <a:t> (1929 – 2006 гг.). </a:t>
            </a:r>
            <a:r>
              <a:rPr lang="uk-UA" sz="1600" dirty="0" err="1"/>
              <a:t>Украинская</a:t>
            </a:r>
            <a:r>
              <a:rPr lang="uk-UA" sz="1600" dirty="0"/>
              <a:t> академія наук</a:t>
            </a:r>
            <a:r>
              <a:rPr lang="ru-RU" sz="1600" dirty="0"/>
              <a:t>.</a:t>
            </a:r>
            <a:r>
              <a:rPr lang="uk-UA" sz="1600" dirty="0"/>
              <a:t> – К.: </a:t>
            </a:r>
            <a:r>
              <a:rPr lang="uk-UA" sz="1600" dirty="0" err="1"/>
              <a:t>Изд</a:t>
            </a:r>
            <a:r>
              <a:rPr lang="uk-UA" sz="1600" dirty="0"/>
              <a:t>. УАН НВП ВІП, Софія, 2014. – 550 с.</a:t>
            </a:r>
          </a:p>
          <a:p>
            <a:r>
              <a:rPr lang="uk-UA" sz="1600" dirty="0">
                <a:solidFill>
                  <a:schemeClr val="tx2"/>
                </a:solidFill>
              </a:rPr>
              <a:t>4. </a:t>
            </a:r>
            <a:r>
              <a:rPr lang="uk-UA" sz="1600" dirty="0" err="1">
                <a:solidFill>
                  <a:schemeClr val="tx2"/>
                </a:solidFill>
              </a:rPr>
              <a:t>Biloshitsky</a:t>
            </a:r>
            <a:r>
              <a:rPr lang="uk-UA" sz="1600" dirty="0">
                <a:solidFill>
                  <a:schemeClr val="tx2"/>
                </a:solidFill>
              </a:rPr>
              <a:t> PV, </a:t>
            </a:r>
            <a:r>
              <a:rPr lang="uk-UA" sz="1600" dirty="0" err="1">
                <a:solidFill>
                  <a:schemeClr val="tx2"/>
                </a:solidFill>
              </a:rPr>
              <a:t>Klyuchko</a:t>
            </a:r>
            <a:r>
              <a:rPr lang="uk-UA" sz="1600" dirty="0">
                <a:solidFill>
                  <a:schemeClr val="tx2"/>
                </a:solidFill>
              </a:rPr>
              <a:t> OM, </a:t>
            </a:r>
            <a:r>
              <a:rPr lang="uk-UA" sz="1600" dirty="0" err="1">
                <a:solidFill>
                  <a:schemeClr val="tx2"/>
                </a:solidFill>
              </a:rPr>
              <a:t>Onopchuk</a:t>
            </a:r>
            <a:r>
              <a:rPr lang="uk-UA" sz="1600" dirty="0">
                <a:solidFill>
                  <a:schemeClr val="tx2"/>
                </a:solidFill>
              </a:rPr>
              <a:t> </a:t>
            </a:r>
            <a:r>
              <a:rPr lang="uk-UA" sz="1600" dirty="0" err="1">
                <a:solidFill>
                  <a:schemeClr val="tx2"/>
                </a:solidFill>
              </a:rPr>
              <a:t>Yu.M</a:t>
            </a:r>
            <a:r>
              <a:rPr lang="uk-UA" sz="1600" dirty="0">
                <a:solidFill>
                  <a:schemeClr val="tx2"/>
                </a:solidFill>
              </a:rPr>
              <a:t>. </a:t>
            </a:r>
            <a:r>
              <a:rPr lang="uk-UA" sz="1600" dirty="0" err="1">
                <a:solidFill>
                  <a:schemeClr val="tx2"/>
                </a:solidFill>
              </a:rPr>
              <a:t>The</a:t>
            </a:r>
            <a:r>
              <a:rPr lang="uk-UA" sz="1600" dirty="0">
                <a:solidFill>
                  <a:schemeClr val="tx2"/>
                </a:solidFill>
              </a:rPr>
              <a:t> </a:t>
            </a:r>
            <a:r>
              <a:rPr lang="uk-UA" sz="1600" dirty="0" err="1">
                <a:solidFill>
                  <a:schemeClr val="tx2"/>
                </a:solidFill>
              </a:rPr>
              <a:t>results</a:t>
            </a:r>
            <a:r>
              <a:rPr lang="uk-UA" sz="1600" dirty="0">
                <a:solidFill>
                  <a:schemeClr val="tx2"/>
                </a:solidFill>
              </a:rPr>
              <a:t> </a:t>
            </a:r>
            <a:r>
              <a:rPr lang="uk-UA" sz="1600" dirty="0" err="1">
                <a:solidFill>
                  <a:schemeClr val="tx2"/>
                </a:solidFill>
              </a:rPr>
              <a:t>of</a:t>
            </a:r>
            <a:r>
              <a:rPr lang="uk-UA" sz="1600" dirty="0">
                <a:solidFill>
                  <a:schemeClr val="tx2"/>
                </a:solidFill>
              </a:rPr>
              <a:t> </a:t>
            </a:r>
            <a:r>
              <a:rPr lang="uk-UA" sz="1600" dirty="0" err="1">
                <a:solidFill>
                  <a:schemeClr val="tx2"/>
                </a:solidFill>
              </a:rPr>
              <a:t>medical</a:t>
            </a:r>
            <a:r>
              <a:rPr lang="uk-UA" sz="1600" dirty="0">
                <a:solidFill>
                  <a:schemeClr val="tx2"/>
                </a:solidFill>
              </a:rPr>
              <a:t> </a:t>
            </a:r>
            <a:r>
              <a:rPr lang="uk-UA" sz="1600" dirty="0" err="1">
                <a:solidFill>
                  <a:schemeClr val="tx2"/>
                </a:solidFill>
              </a:rPr>
              <a:t>and</a:t>
            </a:r>
            <a:r>
              <a:rPr lang="uk-UA" sz="1600" dirty="0">
                <a:solidFill>
                  <a:schemeClr val="tx2"/>
                </a:solidFill>
              </a:rPr>
              <a:t> </a:t>
            </a:r>
            <a:r>
              <a:rPr lang="uk-UA" sz="1600" dirty="0" err="1">
                <a:solidFill>
                  <a:schemeClr val="tx2"/>
                </a:solidFill>
              </a:rPr>
              <a:t>biological</a:t>
            </a:r>
            <a:r>
              <a:rPr lang="uk-UA" sz="1600" dirty="0">
                <a:solidFill>
                  <a:schemeClr val="tx2"/>
                </a:solidFill>
              </a:rPr>
              <a:t> </a:t>
            </a:r>
            <a:r>
              <a:rPr lang="uk-UA" sz="1600" dirty="0" err="1">
                <a:solidFill>
                  <a:schemeClr val="tx2"/>
                </a:solidFill>
              </a:rPr>
              <a:t>research</a:t>
            </a:r>
            <a:r>
              <a:rPr lang="uk-UA" sz="1600" dirty="0">
                <a:solidFill>
                  <a:schemeClr val="tx2"/>
                </a:solidFill>
              </a:rPr>
              <a:t> </a:t>
            </a:r>
            <a:r>
              <a:rPr lang="uk-UA" sz="1600" dirty="0" err="1">
                <a:solidFill>
                  <a:schemeClr val="tx2"/>
                </a:solidFill>
              </a:rPr>
              <a:t>of</a:t>
            </a:r>
            <a:r>
              <a:rPr lang="uk-UA" sz="1600" dirty="0">
                <a:solidFill>
                  <a:schemeClr val="tx2"/>
                </a:solidFill>
              </a:rPr>
              <a:t> </a:t>
            </a:r>
            <a:r>
              <a:rPr lang="uk-UA" sz="1600" dirty="0" err="1">
                <a:solidFill>
                  <a:schemeClr val="tx2"/>
                </a:solidFill>
              </a:rPr>
              <a:t>Ukrainian</a:t>
            </a:r>
            <a:r>
              <a:rPr lang="uk-UA" sz="1600" dirty="0">
                <a:solidFill>
                  <a:schemeClr val="tx2"/>
                </a:solidFill>
              </a:rPr>
              <a:t> </a:t>
            </a:r>
            <a:r>
              <a:rPr lang="uk-UA" sz="1600" dirty="0" err="1">
                <a:solidFill>
                  <a:schemeClr val="tx2"/>
                </a:solidFill>
              </a:rPr>
              <a:t>scientists</a:t>
            </a:r>
            <a:r>
              <a:rPr lang="uk-UA" sz="1600" dirty="0">
                <a:solidFill>
                  <a:schemeClr val="tx2"/>
                </a:solidFill>
              </a:rPr>
              <a:t> </a:t>
            </a:r>
            <a:r>
              <a:rPr lang="uk-UA" sz="1600" dirty="0" err="1">
                <a:solidFill>
                  <a:schemeClr val="tx2"/>
                </a:solidFill>
              </a:rPr>
              <a:t>on</a:t>
            </a:r>
            <a:r>
              <a:rPr lang="uk-UA" sz="1600" dirty="0">
                <a:solidFill>
                  <a:schemeClr val="tx2"/>
                </a:solidFill>
              </a:rPr>
              <a:t> </a:t>
            </a:r>
            <a:r>
              <a:rPr lang="uk-UA" sz="1600" dirty="0" err="1">
                <a:solidFill>
                  <a:schemeClr val="tx2"/>
                </a:solidFill>
              </a:rPr>
              <a:t>Elbrus</a:t>
            </a:r>
            <a:r>
              <a:rPr lang="uk-UA" sz="1600" dirty="0">
                <a:solidFill>
                  <a:schemeClr val="tx2"/>
                </a:solidFill>
              </a:rPr>
              <a:t>. – </a:t>
            </a:r>
            <a:r>
              <a:rPr lang="uk-UA" sz="1600" dirty="0" err="1">
                <a:solidFill>
                  <a:schemeClr val="tx2"/>
                </a:solidFill>
              </a:rPr>
              <a:t>Bulletin</a:t>
            </a:r>
            <a:r>
              <a:rPr lang="uk-UA" sz="1600" dirty="0">
                <a:solidFill>
                  <a:schemeClr val="tx2"/>
                </a:solidFill>
              </a:rPr>
              <a:t> </a:t>
            </a:r>
            <a:r>
              <a:rPr lang="uk-UA" sz="1600" dirty="0" err="1">
                <a:solidFill>
                  <a:schemeClr val="tx2"/>
                </a:solidFill>
              </a:rPr>
              <a:t>of</a:t>
            </a:r>
            <a:r>
              <a:rPr lang="uk-UA" sz="1600" dirty="0">
                <a:solidFill>
                  <a:schemeClr val="tx2"/>
                </a:solidFill>
              </a:rPr>
              <a:t> NAU, K .:NAU </a:t>
            </a:r>
            <a:r>
              <a:rPr lang="uk-UA" sz="1600" dirty="0" err="1">
                <a:solidFill>
                  <a:schemeClr val="tx2"/>
                </a:solidFill>
              </a:rPr>
              <a:t>Publ</a:t>
            </a:r>
            <a:r>
              <a:rPr lang="uk-UA" sz="1600" dirty="0">
                <a:solidFill>
                  <a:schemeClr val="tx2"/>
                </a:solidFill>
              </a:rPr>
              <a:t>, 2007. – №2. – p.10-16 </a:t>
            </a:r>
            <a:r>
              <a:rPr lang="uk-UA" sz="1600" dirty="0"/>
              <a:t>(</a:t>
            </a:r>
            <a:r>
              <a:rPr lang="en-US" sz="1600" dirty="0"/>
              <a:t>In Ukrainian</a:t>
            </a:r>
            <a:r>
              <a:rPr lang="uk-UA" sz="1600" dirty="0"/>
              <a:t>) </a:t>
            </a:r>
            <a:r>
              <a:rPr lang="uk-UA" sz="1600" dirty="0" err="1"/>
              <a:t>Білошицький</a:t>
            </a:r>
            <a:r>
              <a:rPr lang="uk-UA" sz="1600" dirty="0"/>
              <a:t> П.В., Ключко О.М., </a:t>
            </a:r>
            <a:r>
              <a:rPr lang="uk-UA" sz="1600" dirty="0" err="1"/>
              <a:t>Онопчук</a:t>
            </a:r>
            <a:r>
              <a:rPr lang="uk-UA" sz="1600" dirty="0"/>
              <a:t> Ю.М. Результати медико-біологічних досліджень українських учених на Ельбрусі. Вісник НАУ, К.: «</a:t>
            </a:r>
            <a:r>
              <a:rPr lang="uk-UA" sz="1600" dirty="0" err="1"/>
              <a:t>Вид.НАУ</a:t>
            </a:r>
            <a:r>
              <a:rPr lang="uk-UA" sz="1600" dirty="0"/>
              <a:t>». – 2007. - №2. - c.10-16.</a:t>
            </a:r>
          </a:p>
          <a:p>
            <a:pPr algn="just"/>
            <a:endParaRPr lang="en-US" dirty="0" smtClean="0">
              <a:latin typeface="Times New Roman" panose="02020603050405020304" pitchFamily="18" charset="0"/>
              <a:cs typeface="Times New Roman" panose="02020603050405020304" pitchFamily="18" charset="0"/>
            </a:endParaRPr>
          </a:p>
        </p:txBody>
      </p:sp>
      <p:pic>
        <p:nvPicPr>
          <p:cNvPr id="11266" name="Picture 2" descr="D:\LITER-PUBl\2021\conferences\AVIA-2021\PVBelosh\Foto-present\мій портрет-1 (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3" y="1074223"/>
            <a:ext cx="2088231" cy="3041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02921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988840"/>
            <a:ext cx="7772400" cy="1152128"/>
          </a:xfrm>
        </p:spPr>
        <p:txBody>
          <a:bodyPr>
            <a:normAutofit/>
          </a:bodyPr>
          <a:lstStyle/>
          <a:p>
            <a:r>
              <a:rPr lang="en-US" sz="3200" b="1" dirty="0" smtClean="0">
                <a:latin typeface="Times New Roman" panose="02020603050405020304" pitchFamily="18" charset="0"/>
                <a:cs typeface="Times New Roman" panose="02020603050405020304" pitchFamily="18" charset="0"/>
              </a:rPr>
              <a:t>THANK YOU FOR YOUR ATTENTION</a:t>
            </a:r>
            <a:endParaRPr lang="uk-UA"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9586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2400" b="1" dirty="0" smtClean="0">
                <a:latin typeface="Times New Roman" panose="02020603050405020304" pitchFamily="18" charset="0"/>
                <a:cs typeface="Times New Roman" panose="02020603050405020304" pitchFamily="18" charset="0"/>
              </a:rPr>
              <a:t>Introduction</a:t>
            </a:r>
            <a:endParaRPr lang="uk-UA" sz="24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79512" y="836712"/>
            <a:ext cx="8424936" cy="4247317"/>
          </a:xfrm>
          <a:prstGeom prst="rect">
            <a:avLst/>
          </a:prstGeom>
        </p:spPr>
        <p:txBody>
          <a:bodyPr wrap="square">
            <a:spAutoFit/>
          </a:bodyPr>
          <a:lstStyle/>
          <a:p>
            <a:pPr algn="just"/>
            <a:endParaRPr lang="en-GB" dirty="0" smtClean="0">
              <a:latin typeface="Times New Roman" panose="02020603050405020304" pitchFamily="18" charset="0"/>
              <a:cs typeface="Times New Roman" panose="02020603050405020304" pitchFamily="18" charset="0"/>
            </a:endParaRPr>
          </a:p>
          <a:p>
            <a:pPr algn="just"/>
            <a:r>
              <a:rPr lang="en-GB" dirty="0" smtClean="0">
                <a:latin typeface="Times New Roman" panose="02020603050405020304" pitchFamily="18" charset="0"/>
                <a:cs typeface="Times New Roman" panose="02020603050405020304" pitchFamily="18" charset="0"/>
              </a:rPr>
              <a:t>Ukraine </a:t>
            </a:r>
            <a:r>
              <a:rPr lang="en-GB" dirty="0">
                <a:latin typeface="Times New Roman" panose="02020603050405020304" pitchFamily="18" charset="0"/>
                <a:cs typeface="Times New Roman" panose="02020603050405020304" pitchFamily="18" charset="0"/>
              </a:rPr>
              <a:t>is an integral part of Europe, its culture, traditions, including the traditions of science, engineering, and education. </a:t>
            </a:r>
            <a:r>
              <a:rPr lang="ru-RU" dirty="0" err="1">
                <a:latin typeface="Times New Roman" panose="02020603050405020304" pitchFamily="18" charset="0"/>
                <a:cs typeface="Times New Roman" panose="02020603050405020304" pitchFamily="18" charset="0"/>
              </a:rPr>
              <a:t>The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contribution</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of</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Ukrainian</a:t>
            </a:r>
            <a:r>
              <a:rPr lang="en-US" dirty="0">
                <a:latin typeface="Times New Roman" panose="02020603050405020304" pitchFamily="18" charset="0"/>
                <a:cs typeface="Times New Roman" panose="02020603050405020304" pitchFamily="18" charset="0"/>
              </a:rPr>
              <a:t> people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to</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space</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exploring</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is</a:t>
            </a:r>
            <a:r>
              <a:rPr lang="en-US" dirty="0">
                <a:latin typeface="Times New Roman" panose="02020603050405020304" pitchFamily="18" charset="0"/>
                <a:cs typeface="Times New Roman" panose="02020603050405020304" pitchFamily="18" charset="0"/>
              </a:rPr>
              <a:t> great but not</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known</a:t>
            </a:r>
            <a:r>
              <a:rPr lang="en-US" dirty="0">
                <a:latin typeface="Times New Roman" panose="02020603050405020304" pitchFamily="18" charset="0"/>
                <a:cs typeface="Times New Roman" panose="02020603050405020304" pitchFamily="18" charset="0"/>
              </a:rPr>
              <a:t> enough in contemporary World and we would like to add some important facts to these knowledge. I</a:t>
            </a:r>
            <a:r>
              <a:rPr lang="ru-RU" dirty="0">
                <a:latin typeface="Times New Roman" panose="02020603050405020304" pitchFamily="18" charset="0"/>
                <a:cs typeface="Times New Roman" panose="02020603050405020304" pitchFamily="18" charset="0"/>
              </a:rPr>
              <a:t>n </a:t>
            </a:r>
            <a:r>
              <a:rPr lang="en-US" dirty="0">
                <a:latin typeface="Times New Roman" panose="02020603050405020304" pitchFamily="18" charset="0"/>
                <a:cs typeface="Times New Roman" panose="02020603050405020304" pitchFamily="18" charset="0"/>
              </a:rPr>
              <a:t>the </a:t>
            </a:r>
            <a:r>
              <a:rPr lang="ru-RU" dirty="0" err="1">
                <a:latin typeface="Times New Roman" panose="02020603050405020304" pitchFamily="18" charset="0"/>
                <a:cs typeface="Times New Roman" panose="02020603050405020304" pitchFamily="18" charset="0"/>
              </a:rPr>
              <a:t>terms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of</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the </a:t>
            </a:r>
            <a:r>
              <a:rPr lang="ru-RU" dirty="0" err="1">
                <a:latin typeface="Times New Roman" panose="02020603050405020304" pitchFamily="18" charset="0"/>
                <a:cs typeface="Times New Roman" panose="02020603050405020304" pitchFamily="18" charset="0"/>
              </a:rPr>
              <a:t>number</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of</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engineers of space technique, </a:t>
            </a:r>
            <a:r>
              <a:rPr lang="ru-RU" dirty="0" err="1">
                <a:latin typeface="Times New Roman" panose="02020603050405020304" pitchFamily="18" charset="0"/>
                <a:cs typeface="Times New Roman" panose="02020603050405020304" pitchFamily="18" charset="0"/>
              </a:rPr>
              <a:t>astronauts</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scientists, groups of theoretical and computer professionals who work with the space-obtained data, our </a:t>
            </a:r>
            <a:r>
              <a:rPr lang="ru-RU" dirty="0" err="1">
                <a:latin typeface="Times New Roman" panose="02020603050405020304" pitchFamily="18" charset="0"/>
                <a:cs typeface="Times New Roman" panose="02020603050405020304" pitchFamily="18" charset="0"/>
              </a:rPr>
              <a:t>Ukraine</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plays ever </a:t>
            </a:r>
            <a:r>
              <a:rPr lang="ru-RU" dirty="0" err="1">
                <a:latin typeface="Times New Roman" panose="02020603050405020304" pitchFamily="18" charset="0"/>
                <a:cs typeface="Times New Roman" panose="02020603050405020304" pitchFamily="18" charset="0"/>
              </a:rPr>
              <a:t>one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of</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the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leading</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roles.  Observing the prospects of the space exploring in Ukraine, </a:t>
            </a:r>
            <a:r>
              <a:rPr lang="ru-RU" dirty="0" err="1">
                <a:latin typeface="Times New Roman" panose="02020603050405020304" pitchFamily="18" charset="0"/>
                <a:cs typeface="Times New Roman" panose="02020603050405020304" pitchFamily="18" charset="0"/>
              </a:rPr>
              <a:t>it</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important</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to</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know and remember the traditions of our achievements </a:t>
            </a:r>
            <a:r>
              <a:rPr lang="ru-RU" dirty="0" err="1">
                <a:latin typeface="Times New Roman" panose="02020603050405020304" pitchFamily="18" charset="0"/>
                <a:cs typeface="Times New Roman" panose="02020603050405020304" pitchFamily="18" charset="0"/>
              </a:rPr>
              <a:t>in</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the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field</a:t>
            </a:r>
            <a:r>
              <a:rPr lang="en-US" dirty="0">
                <a:latin typeface="Times New Roman" panose="02020603050405020304" pitchFamily="18" charset="0"/>
                <a:cs typeface="Times New Roman" panose="02020603050405020304" pitchFamily="18" charset="0"/>
              </a:rPr>
              <a:t>s</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of</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space</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technique, </a:t>
            </a:r>
            <a:r>
              <a:rPr lang="en-US" dirty="0" err="1">
                <a:latin typeface="Times New Roman" panose="02020603050405020304" pitchFamily="18" charset="0"/>
                <a:cs typeface="Times New Roman" panose="02020603050405020304" pitchFamily="18" charset="0"/>
              </a:rPr>
              <a:t>avia</a:t>
            </a:r>
            <a:r>
              <a:rPr lang="en-US" dirty="0">
                <a:latin typeface="Times New Roman" panose="02020603050405020304" pitchFamily="18" charset="0"/>
                <a:cs typeface="Times New Roman" panose="02020603050405020304" pitchFamily="18" charset="0"/>
              </a:rPr>
              <a:t>- and space </a:t>
            </a:r>
            <a:r>
              <a:rPr lang="ru-RU" dirty="0" err="1">
                <a:latin typeface="Times New Roman" panose="02020603050405020304" pitchFamily="18" charset="0"/>
                <a:cs typeface="Times New Roman" panose="02020603050405020304" pitchFamily="18" charset="0"/>
              </a:rPr>
              <a:t>physiology</a:t>
            </a:r>
            <a:r>
              <a:rPr lang="en-US" dirty="0">
                <a:latin typeface="Times New Roman" panose="02020603050405020304" pitchFamily="18" charset="0"/>
                <a:cs typeface="Times New Roman" panose="02020603050405020304" pitchFamily="18" charset="0"/>
              </a:rPr>
              <a:t> – and this base defines our further prospects in these spheres</a:t>
            </a:r>
          </a:p>
          <a:p>
            <a:pPr algn="just"/>
            <a:endParaRPr lang="en-US" b="1" dirty="0" smtClean="0">
              <a:latin typeface="Times New Roman" panose="02020603050405020304" pitchFamily="18" charset="0"/>
              <a:cs typeface="Times New Roman" panose="02020603050405020304" pitchFamily="18" charset="0"/>
            </a:endParaRPr>
          </a:p>
          <a:p>
            <a:pPr algn="just"/>
            <a:r>
              <a:rPr lang="en-US" b="1" dirty="0" smtClean="0">
                <a:solidFill>
                  <a:schemeClr val="tx2"/>
                </a:solidFill>
                <a:latin typeface="Times New Roman" panose="02020603050405020304" pitchFamily="18" charset="0"/>
                <a:cs typeface="Times New Roman" panose="02020603050405020304" pitchFamily="18" charset="0"/>
              </a:rPr>
              <a:t>PURPOSE: </a:t>
            </a:r>
          </a:p>
          <a:p>
            <a:pPr algn="just"/>
            <a:r>
              <a:rPr lang="en-US" dirty="0" smtClean="0">
                <a:latin typeface="Times New Roman" panose="02020603050405020304" pitchFamily="18" charset="0"/>
                <a:cs typeface="Times New Roman" panose="02020603050405020304" pitchFamily="18" charset="0"/>
              </a:rPr>
              <a:t>To discover and to reveal unknown pages of the space and aviation technologies development by Ukrainian scientists at Elbrus Medico-Biological Station of the National Academy of Sciences of Ukraine at the territories of Elbrus slopes (Caucasus)</a:t>
            </a:r>
            <a:endParaRPr lang="uk-UA"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39751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44625"/>
            <a:ext cx="9144000" cy="1440159"/>
          </a:xfrm>
        </p:spPr>
        <p:txBody>
          <a:bodyPr>
            <a:normAutofit/>
          </a:bodyPr>
          <a:lstStyle/>
          <a:p>
            <a:r>
              <a:rPr lang="en-US" sz="2400" b="1" dirty="0">
                <a:latin typeface="Times New Roman" panose="02020603050405020304" pitchFamily="18" charset="0"/>
                <a:cs typeface="Times New Roman" panose="02020603050405020304" pitchFamily="18" charset="0"/>
              </a:rPr>
              <a:t>Elbrus </a:t>
            </a:r>
            <a:r>
              <a:rPr lang="en-US" sz="2400" b="1" dirty="0" smtClean="0">
                <a:latin typeface="Times New Roman" panose="02020603050405020304" pitchFamily="18" charset="0"/>
                <a:cs typeface="Times New Roman" panose="02020603050405020304" pitchFamily="18" charset="0"/>
              </a:rPr>
              <a:t>Medical-Biological </a:t>
            </a:r>
            <a:r>
              <a:rPr lang="en-US" sz="2400" b="1" dirty="0">
                <a:latin typeface="Times New Roman" panose="02020603050405020304" pitchFamily="18" charset="0"/>
                <a:cs typeface="Times New Roman" panose="02020603050405020304" pitchFamily="18" charset="0"/>
              </a:rPr>
              <a:t>Station </a:t>
            </a:r>
            <a:r>
              <a:rPr lang="en-US" sz="2400" b="1" dirty="0" smtClean="0">
                <a:latin typeface="Times New Roman" panose="02020603050405020304" pitchFamily="18" charset="0"/>
                <a:cs typeface="Times New Roman" panose="02020603050405020304" pitchFamily="18" charset="0"/>
              </a:rPr>
              <a:t>(EMBS) of </a:t>
            </a:r>
            <a:r>
              <a:rPr lang="en-US" sz="2400" b="1" dirty="0">
                <a:latin typeface="Times New Roman" panose="02020603050405020304" pitchFamily="18" charset="0"/>
                <a:cs typeface="Times New Roman" panose="02020603050405020304" pitchFamily="18" charset="0"/>
              </a:rPr>
              <a:t>the National Academy of Sciences of Ukraine at the territories of Elbrus slopes (Caucasus)</a:t>
            </a:r>
            <a:r>
              <a:rPr lang="uk-UA" sz="2400" dirty="0">
                <a:latin typeface="Times New Roman" panose="02020603050405020304" pitchFamily="18" charset="0"/>
                <a:cs typeface="Times New Roman" panose="02020603050405020304" pitchFamily="18" charset="0"/>
              </a:rPr>
              <a:t/>
            </a:r>
            <a:br>
              <a:rPr lang="uk-UA" sz="2400" dirty="0">
                <a:latin typeface="Times New Roman" panose="02020603050405020304" pitchFamily="18" charset="0"/>
                <a:cs typeface="Times New Roman" panose="02020603050405020304" pitchFamily="18" charset="0"/>
              </a:rPr>
            </a:br>
            <a:endParaRPr lang="uk-UA" sz="2400" b="1" dirty="0">
              <a:latin typeface="Times New Roman" panose="02020603050405020304" pitchFamily="18" charset="0"/>
              <a:cs typeface="Times New Roman" panose="02020603050405020304" pitchFamily="18" charset="0"/>
            </a:endParaRPr>
          </a:p>
        </p:txBody>
      </p:sp>
      <p:pic>
        <p:nvPicPr>
          <p:cNvPr id="6146" name="Picture 2" descr="D:\LITER-PUBl\2021\conferences\AVIA-2021\PVBelosh\Foto-present\Сходинки.jp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160748"/>
            <a:ext cx="7596336" cy="569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5626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2400" b="1" dirty="0" smtClean="0">
                <a:latin typeface="Times New Roman" panose="02020603050405020304" pitchFamily="18" charset="0"/>
                <a:cs typeface="Times New Roman" panose="02020603050405020304" pitchFamily="18" charset="0"/>
              </a:rPr>
              <a:t>EMBS: Laboratory Building</a:t>
            </a:r>
            <a:endParaRPr lang="uk-UA" sz="2400" b="1" dirty="0">
              <a:latin typeface="Times New Roman" panose="02020603050405020304" pitchFamily="18" charset="0"/>
              <a:cs typeface="Times New Roman" panose="02020603050405020304" pitchFamily="18" charset="0"/>
            </a:endParaRPr>
          </a:p>
        </p:txBody>
      </p:sp>
      <p:pic>
        <p:nvPicPr>
          <p:cNvPr id="7170" name="Picture 2" descr="D:\LITER-PUBl\2021\conferences\AVIA-2021\PVBelosh\Foto-present\Foto1.Korpus EMB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728700"/>
            <a:ext cx="8172400" cy="612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5626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2400" b="1" dirty="0" smtClean="0">
                <a:latin typeface="Times New Roman" panose="02020603050405020304" pitchFamily="18" charset="0"/>
                <a:cs typeface="Times New Roman" panose="02020603050405020304" pitchFamily="18" charset="0"/>
              </a:rPr>
              <a:t>EMBS: </a:t>
            </a:r>
            <a:r>
              <a:rPr lang="en-US" sz="2400" b="1" dirty="0" err="1" smtClean="0">
                <a:latin typeface="Times New Roman" panose="02020603050405020304" pitchFamily="18" charset="0"/>
                <a:cs typeface="Times New Roman" panose="02020603050405020304" pitchFamily="18" charset="0"/>
              </a:rPr>
              <a:t>Barochamber</a:t>
            </a:r>
            <a:r>
              <a:rPr lang="en-US" sz="2400" b="1" dirty="0" smtClean="0">
                <a:latin typeface="Times New Roman" panose="02020603050405020304" pitchFamily="18" charset="0"/>
                <a:cs typeface="Times New Roman" panose="02020603050405020304" pitchFamily="18" charset="0"/>
              </a:rPr>
              <a:t> And Participants Of Ukrainian-American Mountain Expedition (1990th)</a:t>
            </a:r>
            <a:endParaRPr lang="uk-UA" sz="2400" b="1" dirty="0">
              <a:latin typeface="Times New Roman" panose="02020603050405020304" pitchFamily="18" charset="0"/>
              <a:cs typeface="Times New Roman" panose="02020603050405020304" pitchFamily="18" charset="0"/>
            </a:endParaRPr>
          </a:p>
        </p:txBody>
      </p:sp>
      <p:pic>
        <p:nvPicPr>
          <p:cNvPr id="8194" name="Picture 2" descr="D:\LITER-PUBl\2021\conferences\AVIA-2021\PVBelosh\Foto-present\Foto3. барокамера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99" y="896385"/>
            <a:ext cx="8379645" cy="5966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1574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2400" b="1" dirty="0" smtClean="0">
                <a:latin typeface="Times New Roman" panose="02020603050405020304" pitchFamily="18" charset="0"/>
                <a:cs typeface="Times New Roman" panose="02020603050405020304" pitchFamily="18" charset="0"/>
              </a:rPr>
              <a:t>EMBS: The List Of Some Works (1)</a:t>
            </a:r>
            <a:endParaRPr lang="uk-UA" sz="24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79512" y="692696"/>
            <a:ext cx="8856984" cy="6186309"/>
          </a:xfrm>
          <a:prstGeom prst="rect">
            <a:avLst/>
          </a:prstGeom>
        </p:spPr>
        <p:txBody>
          <a:bodyPr wrap="square">
            <a:spAutoFit/>
          </a:bodyPr>
          <a:lstStyle/>
          <a:p>
            <a:pPr algn="just"/>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the laboratory of space physiology, in the Elbrus expeditions (1958-1970), at the Elbrus Medical and Biological Station (EMBS) of the NAS of Ukraine(1972-mid 2000th), the employees for the first time in Ukraine (and ex-USSR) conducted the researches of: the effects of acceleration on organism, adaptation to mountain meteorological factors to increase organism resistance to extreme factors of space flight, regeneration and utilization of wastes in isolated ecological system to ensure the organism viability during the long-term space flights; space dust in order to determine its composition and the possibility of growing lichens, fungi, algae on it; possibility of organism resuscitation during 16-25 min. after the clinical death due to explosive decompression, acceleration, electric shock, acute blood loss, drowning in sea water; the influence of partial weightlessness that occurs when organism was immersed in water, the possibility and prospects of the use of hypothermia, </a:t>
            </a:r>
            <a:r>
              <a:rPr lang="en-US" dirty="0" err="1">
                <a:latin typeface="Times New Roman" panose="02020603050405020304" pitchFamily="18" charset="0"/>
                <a:cs typeface="Times New Roman" panose="02020603050405020304" pitchFamily="18" charset="0"/>
              </a:rPr>
              <a:t>anabiosis</a:t>
            </a:r>
            <a:r>
              <a:rPr lang="en-US" dirty="0">
                <a:latin typeface="Times New Roman" panose="02020603050405020304" pitchFamily="18" charset="0"/>
                <a:cs typeface="Times New Roman" panose="02020603050405020304" pitchFamily="18" charset="0"/>
              </a:rPr>
              <a:t> during the outer space exploring; the effect of adaptation to alpine climate on the duration of hibernation, the thermal state was tested on volunteers, who were for an hour at the "altitude" of 6000 m </a:t>
            </a:r>
            <a:r>
              <a:rPr lang="en-US" dirty="0" err="1">
                <a:latin typeface="Times New Roman" panose="02020603050405020304" pitchFamily="18" charset="0"/>
                <a:cs typeface="Times New Roman" panose="02020603050405020304" pitchFamily="18" charset="0"/>
              </a:rPr>
              <a:t>a.s.l</a:t>
            </a:r>
            <a:r>
              <a:rPr lang="en-US" dirty="0">
                <a:latin typeface="Times New Roman" panose="02020603050405020304" pitchFamily="18" charset="0"/>
                <a:cs typeface="Times New Roman" panose="02020603050405020304" pitchFamily="18" charset="0"/>
              </a:rPr>
              <a:t>. with the temperature -50° C (in co-operation with the Institute of Biophysics and Institute of Medical-Biological Problems (ex-USSR); the peculiarities of pharmacological preparations’ action at hypoxia conditions there were studied as well. The necessity of development of new science - space pharmacology was grounded, as well as modeling of “life at the Moon” in the crater of the eastern peak of Elbrus (these results were reported during the “closed” symposium on modeling of “living conditions on the Moon” that was held at </a:t>
            </a:r>
            <a:r>
              <a:rPr lang="en-US" dirty="0" err="1">
                <a:latin typeface="Times New Roman" panose="02020603050405020304" pitchFamily="18" charset="0"/>
                <a:cs typeface="Times New Roman" panose="02020603050405020304" pitchFamily="18" charset="0"/>
              </a:rPr>
              <a:t>Aragatz</a:t>
            </a:r>
            <a:r>
              <a:rPr lang="en-US" dirty="0">
                <a:latin typeface="Times New Roman" panose="02020603050405020304" pitchFamily="18" charset="0"/>
                <a:cs typeface="Times New Roman" panose="02020603050405020304" pitchFamily="18" charset="0"/>
              </a:rPr>
              <a:t> Mountain in Armenia on 1967; the report was highly estimated by the Head and Coordinator of research in the field of space physiology, Academician V.V. </a:t>
            </a:r>
            <a:r>
              <a:rPr lang="en-US" dirty="0" err="1" smtClean="0">
                <a:latin typeface="Times New Roman" panose="02020603050405020304" pitchFamily="18" charset="0"/>
                <a:cs typeface="Times New Roman" panose="02020603050405020304" pitchFamily="18" charset="0"/>
              </a:rPr>
              <a:t>Parin</a:t>
            </a:r>
            <a:r>
              <a:rPr lang="en-US" dirty="0" smtClean="0">
                <a:latin typeface="Times New Roman" panose="02020603050405020304" pitchFamily="18" charset="0"/>
                <a:cs typeface="Times New Roman" panose="02020603050405020304" pitchFamily="18" charset="0"/>
              </a:rPr>
              <a:t>)</a:t>
            </a:r>
            <a:endParaRPr lang="uk-UA"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570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fontScale="90000"/>
          </a:bodyPr>
          <a:lstStyle/>
          <a:p>
            <a:r>
              <a:rPr lang="en-US" sz="2400" b="1" dirty="0">
                <a:latin typeface="Times New Roman" panose="02020603050405020304" pitchFamily="18" charset="0"/>
                <a:cs typeface="Times New Roman" panose="02020603050405020304" pitchFamily="18" charset="0"/>
              </a:rPr>
              <a:t>Project “Landing </a:t>
            </a:r>
            <a:r>
              <a:rPr lang="en-US" sz="2400" b="1" dirty="0" smtClean="0">
                <a:latin typeface="Times New Roman" panose="02020603050405020304" pitchFamily="18" charset="0"/>
                <a:cs typeface="Times New Roman" panose="02020603050405020304" pitchFamily="18" charset="0"/>
              </a:rPr>
              <a:t>On </a:t>
            </a:r>
            <a:r>
              <a:rPr lang="en-US" sz="2400" b="1" dirty="0">
                <a:latin typeface="Times New Roman" panose="02020603050405020304" pitchFamily="18" charset="0"/>
                <a:cs typeface="Times New Roman" panose="02020603050405020304" pitchFamily="18" charset="0"/>
              </a:rPr>
              <a:t>T</a:t>
            </a:r>
            <a:r>
              <a:rPr lang="en-US" sz="2400" b="1" dirty="0" smtClean="0">
                <a:latin typeface="Times New Roman" panose="02020603050405020304" pitchFamily="18" charset="0"/>
                <a:cs typeface="Times New Roman" panose="02020603050405020304" pitchFamily="18" charset="0"/>
              </a:rPr>
              <a:t>he </a:t>
            </a:r>
            <a:r>
              <a:rPr lang="en-US" sz="2400" b="1" dirty="0">
                <a:latin typeface="Times New Roman" panose="02020603050405020304" pitchFamily="18" charset="0"/>
                <a:cs typeface="Times New Roman" panose="02020603050405020304" pitchFamily="18" charset="0"/>
              </a:rPr>
              <a:t>Moon”: C</a:t>
            </a:r>
            <a:r>
              <a:rPr lang="en-US" sz="2400" b="1" dirty="0" smtClean="0">
                <a:latin typeface="Times New Roman" panose="02020603050405020304" pitchFamily="18" charset="0"/>
                <a:cs typeface="Times New Roman" panose="02020603050405020304" pitchFamily="18" charset="0"/>
              </a:rPr>
              <a:t>onstruction </a:t>
            </a:r>
            <a:r>
              <a:rPr lang="en-US" sz="2400" b="1" dirty="0">
                <a:latin typeface="Times New Roman" panose="02020603050405020304" pitchFamily="18" charset="0"/>
                <a:cs typeface="Times New Roman" panose="02020603050405020304" pitchFamily="18" charset="0"/>
              </a:rPr>
              <a:t>O</a:t>
            </a:r>
            <a:r>
              <a:rPr lang="en-US" sz="2400" b="1" dirty="0" smtClean="0">
                <a:latin typeface="Times New Roman" panose="02020603050405020304" pitchFamily="18" charset="0"/>
                <a:cs typeface="Times New Roman" panose="02020603050405020304" pitchFamily="18" charset="0"/>
              </a:rPr>
              <a:t>f </a:t>
            </a:r>
            <a:r>
              <a:rPr lang="en-US" sz="2400" b="1" dirty="0">
                <a:latin typeface="Times New Roman" panose="02020603050405020304" pitchFamily="18" charset="0"/>
                <a:cs typeface="Times New Roman" panose="02020603050405020304" pitchFamily="18" charset="0"/>
              </a:rPr>
              <a:t>S</a:t>
            </a:r>
            <a:r>
              <a:rPr lang="en-US" sz="2400" b="1" dirty="0" smtClean="0">
                <a:latin typeface="Times New Roman" panose="02020603050405020304" pitchFamily="18" charset="0"/>
                <a:cs typeface="Times New Roman" panose="02020603050405020304" pitchFamily="18" charset="0"/>
              </a:rPr>
              <a:t>cientific </a:t>
            </a:r>
            <a:r>
              <a:rPr lang="en-US" sz="2400" b="1" dirty="0">
                <a:latin typeface="Times New Roman" panose="02020603050405020304" pitchFamily="18" charset="0"/>
                <a:cs typeface="Times New Roman" panose="02020603050405020304" pitchFamily="18" charset="0"/>
              </a:rPr>
              <a:t>L</a:t>
            </a:r>
            <a:r>
              <a:rPr lang="en-US" sz="2400" b="1" dirty="0" smtClean="0">
                <a:latin typeface="Times New Roman" panose="02020603050405020304" pitchFamily="18" charset="0"/>
                <a:cs typeface="Times New Roman" panose="02020603050405020304" pitchFamily="18" charset="0"/>
              </a:rPr>
              <a:t>aboratory </a:t>
            </a:r>
            <a:r>
              <a:rPr lang="en-US" sz="2400" b="1" dirty="0">
                <a:latin typeface="Times New Roman" panose="02020603050405020304" pitchFamily="18" charset="0"/>
                <a:cs typeface="Times New Roman" panose="02020603050405020304" pitchFamily="18" charset="0"/>
              </a:rPr>
              <a:t>A</a:t>
            </a:r>
            <a:r>
              <a:rPr lang="en-US" sz="2400" b="1" dirty="0" smtClean="0">
                <a:latin typeface="Times New Roman" panose="02020603050405020304" pitchFamily="18" charset="0"/>
                <a:cs typeface="Times New Roman" panose="02020603050405020304" pitchFamily="18" charset="0"/>
              </a:rPr>
              <a:t>t </a:t>
            </a:r>
            <a:r>
              <a:rPr lang="en-US" sz="2400" b="1" dirty="0">
                <a:latin typeface="Times New Roman" panose="02020603050405020304" pitchFamily="18" charset="0"/>
                <a:cs typeface="Times New Roman" panose="02020603050405020304" pitchFamily="18" charset="0"/>
              </a:rPr>
              <a:t>T</a:t>
            </a:r>
            <a:r>
              <a:rPr lang="en-US" sz="2400" b="1" dirty="0" smtClean="0">
                <a:latin typeface="Times New Roman" panose="02020603050405020304" pitchFamily="18" charset="0"/>
                <a:cs typeface="Times New Roman" panose="02020603050405020304" pitchFamily="18" charset="0"/>
              </a:rPr>
              <a:t>he </a:t>
            </a:r>
            <a:r>
              <a:rPr lang="en-US" sz="2400" b="1" dirty="0">
                <a:latin typeface="Times New Roman" panose="02020603050405020304" pitchFamily="18" charset="0"/>
                <a:cs typeface="Times New Roman" panose="02020603050405020304" pitchFamily="18" charset="0"/>
              </a:rPr>
              <a:t>T</a:t>
            </a:r>
            <a:r>
              <a:rPr lang="en-US" sz="2400" b="1" dirty="0" smtClean="0">
                <a:latin typeface="Times New Roman" panose="02020603050405020304" pitchFamily="18" charset="0"/>
                <a:cs typeface="Times New Roman" panose="02020603050405020304" pitchFamily="18" charset="0"/>
              </a:rPr>
              <a:t>op </a:t>
            </a:r>
            <a:r>
              <a:rPr lang="en-US" sz="2400" b="1" dirty="0">
                <a:latin typeface="Times New Roman" panose="02020603050405020304" pitchFamily="18" charset="0"/>
                <a:cs typeface="Times New Roman" panose="02020603050405020304" pitchFamily="18" charset="0"/>
              </a:rPr>
              <a:t>O</a:t>
            </a:r>
            <a:r>
              <a:rPr lang="en-US" sz="2400" b="1" dirty="0" smtClean="0">
                <a:latin typeface="Times New Roman" panose="02020603050405020304" pitchFamily="18" charset="0"/>
                <a:cs typeface="Times New Roman" panose="02020603050405020304" pitchFamily="18" charset="0"/>
              </a:rPr>
              <a:t>f </a:t>
            </a:r>
            <a:r>
              <a:rPr lang="en-US" sz="2400" b="1" dirty="0">
                <a:latin typeface="Times New Roman" panose="02020603050405020304" pitchFamily="18" charset="0"/>
                <a:cs typeface="Times New Roman" panose="02020603050405020304" pitchFamily="18" charset="0"/>
              </a:rPr>
              <a:t>Elbrus Mountain </a:t>
            </a:r>
            <a:r>
              <a:rPr lang="en-US" sz="2400" b="1" dirty="0" smtClean="0">
                <a:latin typeface="Times New Roman" panose="02020603050405020304" pitchFamily="18" charset="0"/>
                <a:cs typeface="Times New Roman" panose="02020603050405020304" pitchFamily="18" charset="0"/>
              </a:rPr>
              <a:t/>
            </a:r>
            <a:br>
              <a:rPr lang="en-US" sz="2400" b="1" dirty="0" smtClean="0">
                <a:latin typeface="Times New Roman" panose="02020603050405020304" pitchFamily="18" charset="0"/>
                <a:cs typeface="Times New Roman" panose="02020603050405020304" pitchFamily="18" charset="0"/>
              </a:rPr>
            </a:br>
            <a:r>
              <a:rPr lang="en-US" sz="2400" b="1" dirty="0" smtClean="0">
                <a:latin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1966, Head – </a:t>
            </a:r>
            <a:r>
              <a:rPr lang="en-US" sz="2400" b="1" dirty="0" smtClean="0">
                <a:latin typeface="Times New Roman" panose="02020603050405020304" pitchFamily="18" charset="0"/>
                <a:cs typeface="Times New Roman" panose="02020603050405020304" pitchFamily="18" charset="0"/>
              </a:rPr>
              <a:t>Pavel V</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Beloshitsky</a:t>
            </a:r>
            <a:r>
              <a:rPr lang="en-US" sz="2400" b="1" dirty="0" smtClean="0">
                <a:latin typeface="Times New Roman" panose="02020603050405020304" pitchFamily="18" charset="0"/>
                <a:cs typeface="Times New Roman" panose="02020603050405020304" pitchFamily="18" charset="0"/>
              </a:rPr>
              <a:t>)</a:t>
            </a:r>
            <a:endParaRPr lang="uk-UA" sz="2400" b="1" dirty="0">
              <a:latin typeface="Times New Roman" panose="02020603050405020304" pitchFamily="18" charset="0"/>
              <a:cs typeface="Times New Roman" panose="02020603050405020304" pitchFamily="18" charset="0"/>
            </a:endParaRPr>
          </a:p>
        </p:txBody>
      </p:sp>
      <p:pic>
        <p:nvPicPr>
          <p:cNvPr id="9218" name="Picture 2" descr="D:\LITER-PUBl\2021\conferences\AVIA-2021\PVBelosh\Foto-present\Foto2.ModelVysadkiNa Lyny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1052736"/>
            <a:ext cx="7740352" cy="5805264"/>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p:cNvPicPr/>
          <p:nvPr/>
        </p:nvPicPr>
        <p:blipFill>
          <a:blip r:embed="rId3" cstate="print"/>
          <a:srcRect/>
          <a:stretch>
            <a:fillRect/>
          </a:stretch>
        </p:blipFill>
        <p:spPr bwMode="auto">
          <a:xfrm>
            <a:off x="7313489" y="3573016"/>
            <a:ext cx="1830511" cy="3284984"/>
          </a:xfrm>
          <a:prstGeom prst="rect">
            <a:avLst/>
          </a:prstGeom>
          <a:noFill/>
          <a:ln w="9525">
            <a:noFill/>
            <a:miter lim="800000"/>
            <a:headEnd/>
            <a:tailEnd/>
          </a:ln>
        </p:spPr>
      </p:pic>
    </p:spTree>
    <p:extLst>
      <p:ext uri="{BB962C8B-B14F-4D97-AF65-F5344CB8AC3E}">
        <p14:creationId xmlns:p14="http://schemas.microsoft.com/office/powerpoint/2010/main" val="30711574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2400" b="1" dirty="0" smtClean="0">
                <a:latin typeface="Times New Roman" panose="02020603050405020304" pitchFamily="18" charset="0"/>
                <a:cs typeface="Times New Roman" panose="02020603050405020304" pitchFamily="18" charset="0"/>
              </a:rPr>
              <a:t>EMBS: The List Of Some Works (2)</a:t>
            </a:r>
            <a:endParaRPr lang="uk-UA" sz="24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79512" y="692696"/>
            <a:ext cx="8856984" cy="4524315"/>
          </a:xfrm>
          <a:prstGeom prst="rect">
            <a:avLst/>
          </a:prstGeom>
        </p:spPr>
        <p:txBody>
          <a:bodyPr wrap="square">
            <a:spAutoFit/>
          </a:bodyPr>
          <a:lstStyle/>
          <a:p>
            <a:pPr algn="just"/>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t </a:t>
            </a:r>
            <a:r>
              <a:rPr lang="en-US" dirty="0">
                <a:latin typeface="Times New Roman" panose="02020603050405020304" pitchFamily="18" charset="0"/>
                <a:cs typeface="Times New Roman" panose="02020603050405020304" pitchFamily="18" charset="0"/>
              </a:rPr>
              <a:t>the Elbrus Medical and Biological Station (EMBS) of the NAS of </a:t>
            </a:r>
            <a:r>
              <a:rPr lang="en-US" dirty="0" smtClean="0">
                <a:latin typeface="Times New Roman" panose="02020603050405020304" pitchFamily="18" charset="0"/>
                <a:cs typeface="Times New Roman" panose="02020603050405020304" pitchFamily="18" charset="0"/>
              </a:rPr>
              <a:t>Ukraine (</a:t>
            </a:r>
            <a:r>
              <a:rPr lang="en-US" dirty="0">
                <a:latin typeface="Times New Roman" panose="02020603050405020304" pitchFamily="18" charset="0"/>
                <a:cs typeface="Times New Roman" panose="02020603050405020304" pitchFamily="18" charset="0"/>
              </a:rPr>
              <a:t>1972-mid 2000th), the employees for the first time in Ukraine (and ex-USSR) </a:t>
            </a:r>
            <a:r>
              <a:rPr lang="en-US" dirty="0" smtClean="0">
                <a:latin typeface="Times New Roman" panose="02020603050405020304" pitchFamily="18" charset="0"/>
                <a:cs typeface="Times New Roman" panose="02020603050405020304" pitchFamily="18" charset="0"/>
              </a:rPr>
              <a:t>worked with solution of </a:t>
            </a:r>
            <a:r>
              <a:rPr lang="en-US" dirty="0" smtClean="0"/>
              <a:t>many </a:t>
            </a:r>
            <a:r>
              <a:rPr lang="en-US" dirty="0"/>
              <a:t>other problems of space medicine and biology </a:t>
            </a:r>
            <a:r>
              <a:rPr lang="en-US" dirty="0" smtClean="0"/>
              <a:t>that were </a:t>
            </a:r>
            <a:r>
              <a:rPr lang="en-US" dirty="0"/>
              <a:t>studied </a:t>
            </a:r>
            <a:r>
              <a:rPr lang="en-US" dirty="0" smtClean="0"/>
              <a:t>here</a:t>
            </a:r>
            <a:r>
              <a:rPr lang="en-US" dirty="0"/>
              <a:t>: the genesis of hypoxia under the action of factors specific to the conditions of space flight (overload, weightlessness; space, solar, electromagnetic radiation; isolated space, acoustic, vibrational factors; stress, exhaustion) </a:t>
            </a:r>
            <a:endParaRPr lang="en-US" dirty="0" smtClean="0"/>
          </a:p>
          <a:p>
            <a:pPr algn="just"/>
            <a:r>
              <a:rPr lang="en-US" dirty="0" smtClean="0"/>
              <a:t>There </a:t>
            </a:r>
            <a:r>
              <a:rPr lang="en-US" dirty="0"/>
              <a:t>were developed the criteria for the selection of candidates for astronauts and forecasting of states of their organisms. Also there were found and studied the ways to increase the resistance of astronauts’ organisms to space flight factors. The best option for the high-altitude training is the method of active step-by-step alpine adaptation - it was incorporated into a practice - special contingents were sent for training twice per year in the mountains of the Caucasus, Tien Shan). There were developed mathematical models of organism reliability in extreme conditions, telemetry systems, registration, processing, transmission of physiological parameters and medical problems in the design and operation of orbital, lunar stations, rockets, as well as spacesuits. </a:t>
            </a:r>
            <a:endParaRPr lang="uk-UA" dirty="0"/>
          </a:p>
        </p:txBody>
      </p:sp>
    </p:spTree>
    <p:extLst>
      <p:ext uri="{BB962C8B-B14F-4D97-AF65-F5344CB8AC3E}">
        <p14:creationId xmlns:p14="http://schemas.microsoft.com/office/powerpoint/2010/main" val="11701349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4625"/>
            <a:ext cx="7772400" cy="936103"/>
          </a:xfrm>
        </p:spPr>
        <p:txBody>
          <a:bodyPr>
            <a:normAutofit/>
          </a:bodyPr>
          <a:lstStyle/>
          <a:p>
            <a:r>
              <a:rPr lang="en-US" sz="3200" b="1" dirty="0" smtClean="0">
                <a:latin typeface="Times New Roman" panose="02020603050405020304" pitchFamily="18" charset="0"/>
                <a:cs typeface="Times New Roman" panose="02020603050405020304" pitchFamily="18" charset="0"/>
              </a:rPr>
              <a:t>.</a:t>
            </a:r>
            <a:endParaRPr lang="uk-UA" sz="3200" b="1" dirty="0">
              <a:latin typeface="Times New Roman" panose="02020603050405020304" pitchFamily="18" charset="0"/>
              <a:cs typeface="Times New Roman" panose="02020603050405020304" pitchFamily="18" charset="0"/>
            </a:endParaRPr>
          </a:p>
        </p:txBody>
      </p:sp>
      <p:pic>
        <p:nvPicPr>
          <p:cNvPr id="10242" name="Picture 2" descr="D:\LITER-PUBl\2021\conferences\AVIA-2021\PVBelosh\Foto-present\p548-NaukShkola Syrotynina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25"/>
            <a:ext cx="4869580" cy="686212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D:\LITER-PUBl\2021\conferences\AVIA-2021\PVBelosh\Foto-present\p549-NaukShkola Syrotynina2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0"/>
            <a:ext cx="467484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D:\LITER-PUBl\2021\conferences\AVIA-2021\PVBelosh\Foto-present\Копия цвет-для книги 00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981" y="4077071"/>
            <a:ext cx="1804457" cy="2706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862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1161</Words>
  <Application>Microsoft Office PowerPoint</Application>
  <PresentationFormat>Экран (4:3)</PresentationFormat>
  <Paragraphs>33</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   Elbrus Medical-Biological station NAS of Ukraine: development of biotechnical space technologies </vt:lpstr>
      <vt:lpstr>Introduction</vt:lpstr>
      <vt:lpstr>Elbrus Medical-Biological Station (EMBS) of the National Academy of Sciences of Ukraine at the territories of Elbrus slopes (Caucasus) </vt:lpstr>
      <vt:lpstr>EMBS: Laboratory Building</vt:lpstr>
      <vt:lpstr>EMBS: Barochamber And Participants Of Ukrainian-American Mountain Expedition (1990th)</vt:lpstr>
      <vt:lpstr>EMBS: The List Of Some Works (1)</vt:lpstr>
      <vt:lpstr>Project “Landing On The Moon”: Construction Of Scientific Laboratory At The Top Of Elbrus Mountain  (1966, Head – Pavel V. Beloshitsky)</vt:lpstr>
      <vt:lpstr>EMBS: The List Of Some Works (2)</vt:lpstr>
      <vt:lpstr>.</vt:lpstr>
      <vt:lpstr>Books Written About EMBS, Also By Prof. P.Beloshitsky, Member Of the Writers’ Union Of Ukraine </vt:lpstr>
      <vt:lpstr>THANK YOU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НАУКОВІ ОСНОВИ СТВОРЕННЯ БІОІНФОРМАЦІЙНИХ СИСТЕМ МОНІТОРИНГУ ТА ЗАХИСТУ НАВКОЛИШНЬОГО СЕРЕДОВИЩА АЕРОПОРТІВ</dc:title>
  <dc:creator>FUJITSU LBE752</dc:creator>
  <cp:lastModifiedBy>FUJITSU LBE752</cp:lastModifiedBy>
  <cp:revision>90</cp:revision>
  <dcterms:created xsi:type="dcterms:W3CDTF">2021-04-20T11:30:23Z</dcterms:created>
  <dcterms:modified xsi:type="dcterms:W3CDTF">2021-04-21T00:06:05Z</dcterms:modified>
</cp:coreProperties>
</file>