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7.xml" ContentType="application/vnd.openxmlformats-officedocument.presentationml.notesSlide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2.xml.rels" ContentType="application/vnd.openxmlformats-package.relationships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_rels/presentation.xml.rels" ContentType="application/vnd.openxmlformats-package.relationships+xml"/>
  <Override PartName="/ppt/media/image7.jpeg" ContentType="image/jpeg"/>
  <Override PartName="/ppt/media/image12.png" ContentType="image/png"/>
  <Override PartName="/ppt/media/image11.jpeg" ContentType="image/jpeg"/>
  <Override PartName="/ppt/media/image22.jpeg" ContentType="image/jpeg"/>
  <Override PartName="/ppt/media/image32.png" ContentType="image/png"/>
  <Override PartName="/ppt/media/image41.png" ContentType="image/png"/>
  <Override PartName="/ppt/media/image16.png" ContentType="image/png"/>
  <Override PartName="/ppt/media/image24.jpeg" ContentType="image/jpeg"/>
  <Override PartName="/ppt/media/image34.png" ContentType="image/png"/>
  <Override PartName="/ppt/media/image30.jpeg" ContentType="image/jpeg"/>
  <Override PartName="/ppt/media/image26.jpeg" ContentType="image/jpeg"/>
  <Override PartName="/ppt/media/image1.png" ContentType="image/png"/>
  <Override PartName="/ppt/media/image4.jpeg" ContentType="image/jpeg"/>
  <Override PartName="/ppt/media/image38.gif" ContentType="image/gif"/>
  <Override PartName="/ppt/media/image3.png" ContentType="image/png"/>
  <Override PartName="/ppt/media/image36.wmf" ContentType="image/x-wmf"/>
  <Override PartName="/ppt/media/image28.jpeg" ContentType="image/jpeg"/>
  <Override PartName="/ppt/media/image6.jpeg" ContentType="image/jpeg"/>
  <Override PartName="/ppt/media/image5.gif" ContentType="image/gif"/>
  <Override PartName="/ppt/media/image8.jpeg" ContentType="image/jpeg"/>
  <Override PartName="/ppt/media/image9.png" ContentType="image/png"/>
  <Override PartName="/ppt/media/image10.jpeg" ContentType="image/jpeg"/>
  <Override PartName="/ppt/media/image21.jpeg" ContentType="image/jpeg"/>
  <Override PartName="/ppt/media/image13.png" ContentType="image/png"/>
  <Override PartName="/ppt/media/image31.png" ContentType="image/png"/>
  <Override PartName="/ppt/media/image15.png" ContentType="image/png"/>
  <Override PartName="/ppt/media/image23.jpeg" ContentType="image/jpeg"/>
  <Override PartName="/ppt/media/image40.gif" ContentType="image/gif"/>
  <Override PartName="/ppt/media/image33.png" ContentType="image/png"/>
  <Override PartName="/ppt/media/image20.emf" ContentType="image/x-emf"/>
  <Override PartName="/ppt/media/image17.png" ContentType="image/png"/>
  <Override PartName="/ppt/media/image35.png" ContentType="image/png"/>
  <Override PartName="/ppt/media/image25.jpeg" ContentType="image/jpeg"/>
  <Override PartName="/ppt/media/image14.jpeg" ContentType="image/jpeg"/>
  <Override PartName="/ppt/media/image19.png" ContentType="image/png"/>
  <Override PartName="/ppt/media/image37.png" ContentType="image/png"/>
  <Override PartName="/ppt/media/image2.png" ContentType="image/png"/>
  <Override PartName="/ppt/media/image27.jpeg" ContentType="image/jpeg"/>
  <Override PartName="/ppt/media/image39.gif" ContentType="image/gif"/>
  <Override PartName="/ppt/media/image29.jpeg" ContentType="image/jpeg"/>
  <Override PartName="/ppt/media/image18.jpeg" ContentType="image/jpe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_rels/slide3.xml.rels" ContentType="application/vnd.openxmlformats-package.relationships+xml"/>
  <Override PartName="/ppt/slides/_rels/slide13.xml.rels" ContentType="application/vnd.openxmlformats-package.relationships+xml"/>
  <Override PartName="/ppt/slides/_rels/slide2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5.xml.rels" ContentType="application/vnd.openxmlformats-package.relationships+xml"/>
  <Override PartName="/ppt/slides/_rels/slide4.xml.rels" ContentType="application/vnd.openxmlformats-package.relationships+xml"/>
  <Override PartName="/ppt/slides/_rels/slide14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0" lIns="0" rIns="0" tIns="0" wrap="none"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4143240" y="9120240"/>
            <a:ext cx="3164040" cy="473040"/>
          </a:xfrm>
          <a:prstGeom prst="rect">
            <a:avLst/>
          </a:prstGeom>
        </p:spPr>
        <p:txBody>
          <a:bodyPr anchor="b" bIns="49680" lIns="99000" rIns="99000" tIns="49680"/>
          <a:p>
            <a:pPr algn="r">
              <a:buFont typeface="StarSymbol"/>
              <a:buChar char=""/>
            </a:pPr>
            <a:fld id="{4C162026-98CA-43D3-B81E-9D6FD2AC034E}" type="slidenum">
              <a:rPr lang="en-US" sz="1300">
                <a:solidFill>
                  <a:srgbClr val="000000"/>
                </a:solidFill>
                <a:ea typeface="Tahoma"/>
              </a:rPr>
              <a:t>&lt;номер&gt;</a:t>
            </a:fld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974880" y="4559040"/>
            <a:ext cx="5365440" cy="4321440"/>
          </a:xfrm>
          <a:prstGeom prst="rect">
            <a:avLst/>
          </a:prstGeom>
        </p:spPr>
        <p:txBody>
          <a:bodyPr anchor="ctr" bIns="46800" lIns="90000" rIns="90000" tIns="46800" wrap="none"/>
          <a:p>
            <a:endParaRPr/>
          </a:p>
        </p:txBody>
      </p:sp>
      <p:sp>
        <p:nvSpPr>
          <p:cNvPr id="257" name="CustomShape 3"/>
          <p:cNvSpPr/>
          <p:nvPr/>
        </p:nvSpPr>
        <p:spPr>
          <a:xfrm>
            <a:off x="4145040" y="9121680"/>
            <a:ext cx="3170160" cy="479520"/>
          </a:xfrm>
          <a:prstGeom prst="rect">
            <a:avLst/>
          </a:prstGeom>
        </p:spPr>
        <p:txBody>
          <a:bodyPr anchor="b" bIns="49680" lIns="99000" rIns="99000" tIns="49680"/>
          <a:p>
            <a:pPr algn="r">
              <a:buFont typeface="StarSymbol"/>
              <a:buChar char=""/>
            </a:pPr>
            <a:fld id="{9E3247A6-E0CB-4D77-AE3F-93D6214E31C7}" type="slidenum">
              <a:rPr lang="en-US" sz="1300">
                <a:solidFill>
                  <a:srgbClr val="000000"/>
                </a:solidFill>
                <a:ea typeface="ＭＳ Ｐゴシック"/>
              </a:rPr>
              <a:t>&lt;номер&gt;</a:t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4145040" y="9121680"/>
            <a:ext cx="3170160" cy="479520"/>
          </a:xfrm>
          <a:prstGeom prst="pie">
            <a:avLst/>
          </a:prstGeom>
        </p:spPr>
        <p:txBody>
          <a:bodyPr anchor="b" bIns="48240" lIns="96840" rIns="96840" tIns="48240"/>
          <a:p>
            <a:pPr algn="r">
              <a:buFont typeface="StarSymbol"/>
              <a:buChar char=""/>
            </a:pPr>
            <a:fld id="{D49DFEA5-6EBD-4EC9-AE51-96E7B5B7864A}" type="slidenum">
              <a:rPr lang="de-CH" sz="1300">
                <a:solidFill>
                  <a:srgbClr val="000000"/>
                </a:solidFill>
                <a:ea typeface="ＭＳ Ｐゴシック"/>
              </a:rPr>
              <a:t>&lt;номер&gt;</a:t>
            </a:fld>
            <a:endParaRPr/>
          </a:p>
        </p:txBody>
      </p:sp>
      <p:sp>
        <p:nvSpPr>
          <p:cNvPr id="250" name="CustomShape 2"/>
          <p:cNvSpPr/>
          <p:nvPr/>
        </p:nvSpPr>
        <p:spPr>
          <a:xfrm>
            <a:off x="4143240" y="9120240"/>
            <a:ext cx="3170520" cy="479520"/>
          </a:xfrm>
          <a:prstGeom prst="pie">
            <a:avLst/>
          </a:prstGeom>
        </p:spPr>
        <p:txBody>
          <a:bodyPr anchor="b" bIns="48240" lIns="96840" rIns="96840" tIns="48240"/>
          <a:p>
            <a:pPr algn="r">
              <a:lnSpc>
                <a:spcPct val="100000"/>
              </a:lnSpc>
              <a:buFont typeface="StarSymbol"/>
              <a:buChar char=""/>
            </a:pPr>
            <a:fld id="{80048B7A-7F02-456C-8D96-780A06169534}" type="slidenum">
              <a:rPr lang="en-GB" sz="1300">
                <a:solidFill>
                  <a:srgbClr val="000000"/>
                </a:solidFill>
                <a:latin typeface="Calibri"/>
                <a:ea typeface="ＭＳ Ｐゴシック"/>
              </a:rPr>
              <a:t>&lt;номер&gt;</a:t>
            </a:fld>
            <a:endParaRPr/>
          </a:p>
        </p:txBody>
      </p:sp>
      <p:sp>
        <p:nvSpPr>
          <p:cNvPr id="251" name="CustomShape 3"/>
          <p:cNvSpPr/>
          <p:nvPr/>
        </p:nvSpPr>
        <p:spPr>
          <a:xfrm>
            <a:off x="1069920" y="730080"/>
            <a:ext cx="5173560" cy="35989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731520" y="4560840"/>
            <a:ext cx="5846760" cy="43171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4143240" y="9120240"/>
            <a:ext cx="3164040" cy="473040"/>
          </a:xfrm>
          <a:prstGeom prst="rect">
            <a:avLst/>
          </a:prstGeom>
        </p:spPr>
        <p:txBody>
          <a:bodyPr anchor="b" bIns="49680" lIns="99000" rIns="99000" tIns="49680"/>
          <a:p>
            <a:pPr algn="r">
              <a:buFont typeface="StarSymbol"/>
              <a:buChar char=""/>
            </a:pPr>
            <a:fld id="{99CA9454-7F70-4384-9BA4-0B7822967067}" type="slidenum">
              <a:rPr lang="en-US" sz="1300">
                <a:solidFill>
                  <a:srgbClr val="000000"/>
                </a:solidFill>
                <a:ea typeface="Tahoma"/>
              </a:rPr>
              <a:t>&lt;номер&gt;</a:t>
            </a:fld>
            <a:endParaRPr/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730080" y="4559040"/>
            <a:ext cx="5855040" cy="4321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82296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2869200"/>
            <a:ext cx="82296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88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792000"/>
            <a:ext cx="8229600" cy="3978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82296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-144000" y="128880"/>
            <a:ext cx="9288000" cy="4640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792000"/>
            <a:ext cx="8229600" cy="3978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388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2869200"/>
            <a:ext cx="822924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82296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2869200"/>
            <a:ext cx="82296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388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792000"/>
            <a:ext cx="8229600" cy="3978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82296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82296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-144000" y="128880"/>
            <a:ext cx="9288000" cy="4640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388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2869200"/>
            <a:ext cx="822924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82296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2869200"/>
            <a:ext cx="82296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388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5720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792000"/>
            <a:ext cx="8229600" cy="3978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82296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-144000" y="128880"/>
            <a:ext cx="9288000" cy="4640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5720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388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2869200"/>
            <a:ext cx="822924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82296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2869200"/>
            <a:ext cx="82296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67388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5720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-144000" y="128880"/>
            <a:ext cx="9288000" cy="4640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39776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880" y="28692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-144000" y="82080"/>
            <a:ext cx="9288000" cy="757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880" y="792000"/>
            <a:ext cx="401580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2869200"/>
            <a:ext cx="8229240" cy="1896840"/>
          </a:xfrm>
          <a:prstGeom prst="rect">
            <a:avLst/>
          </a:prstGeom>
        </p:spPr>
        <p:txBody>
          <a:bodyPr bIns="46800" lIns="90000" rIns="90000" tIns="4680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-144000" y="128880"/>
            <a:ext cx="9288000" cy="66312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792000"/>
            <a:ext cx="8229600" cy="397764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Arial"/>
              <a:buChar char="•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Font typeface="Arial"/>
              <a:buChar char="–"/>
            </a:pPr>
            <a:r>
              <a:rPr lang="ru-RU"/>
              <a:t>Второй уровень структуры</a:t>
            </a:r>
            <a:endParaRPr/>
          </a:p>
          <a:p>
            <a:pPr lvl="2">
              <a:buFont typeface="Arial"/>
              <a:buChar char="•"/>
            </a:pPr>
            <a:r>
              <a:rPr lang="ru-RU"/>
              <a:t>Третий уровень структуры</a:t>
            </a:r>
            <a:endParaRPr/>
          </a:p>
          <a:p>
            <a:pPr lvl="3">
              <a:buFont typeface="Arial"/>
              <a:buChar char="–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Font typeface="Arial"/>
              <a:buChar char="»"/>
            </a:pPr>
            <a:r>
              <a:rPr lang="ru-RU"/>
              <a:t>Пятый уровень структуры</a:t>
            </a:r>
            <a:endParaRPr/>
          </a:p>
          <a:p>
            <a:pPr lvl="5">
              <a:buFont typeface="Arial"/>
              <a:buChar char="»"/>
            </a:pPr>
            <a:r>
              <a:rPr lang="ru-RU"/>
              <a:t>Шестой уровень структуры</a:t>
            </a:r>
            <a:endParaRPr/>
          </a:p>
          <a:p>
            <a:pPr lvl="6">
              <a:buFont typeface="Arial"/>
              <a:buChar char="»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64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ru-RU"/>
              <a:t>&lt;дата/время&gt;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64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ru-RU"/>
              <a:t>&lt;нижний колонтитул&gt;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64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fld id="{83AA6B89-C2DC-4344-8CB4-4EC45D6F0952}" type="slidenum">
              <a:rPr lang="ru-RU"/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39640" y="906840"/>
            <a:ext cx="8229600" cy="143460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11280" y="2565360"/>
            <a:ext cx="8229600" cy="3977640"/>
          </a:xfrm>
          <a:prstGeom prst="rect">
            <a:avLst/>
          </a:prstGeom>
        </p:spPr>
        <p:txBody>
          <a:bodyPr bIns="46800" lIns="90000" rIns="90000" tIns="46800" wrap="none"/>
          <a:p>
            <a:pPr algn="ctr"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Font typeface="Arial"/>
              <a:buChar char="–"/>
            </a:pPr>
            <a:r>
              <a:rPr lang="ru-RU"/>
              <a:t>Второй уровень структуры</a:t>
            </a:r>
            <a:endParaRPr/>
          </a:p>
          <a:p>
            <a:pPr lvl="2">
              <a:buFont typeface="Arial"/>
              <a:buChar char="•"/>
            </a:pPr>
            <a:r>
              <a:rPr lang="ru-RU"/>
              <a:t>Третий уровень структуры</a:t>
            </a:r>
            <a:endParaRPr/>
          </a:p>
          <a:p>
            <a:pPr lvl="3">
              <a:buFont typeface="Arial"/>
              <a:buChar char="–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Font typeface="Arial"/>
              <a:buChar char="»"/>
            </a:pPr>
            <a:r>
              <a:rPr lang="ru-RU"/>
              <a:t>Пятый уровень структуры</a:t>
            </a:r>
            <a:endParaRPr/>
          </a:p>
          <a:p>
            <a:pPr lvl="5">
              <a:buFont typeface="Arial"/>
              <a:buChar char="»"/>
            </a:pPr>
            <a:r>
              <a:rPr lang="ru-RU"/>
              <a:t>Шестой уровень структуры</a:t>
            </a:r>
            <a:endParaRPr/>
          </a:p>
          <a:p>
            <a:pPr lvl="6">
              <a:buFont typeface="Arial"/>
              <a:buChar char="»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640"/>
          </a:xfrm>
          <a:prstGeom prst="rect">
            <a:avLst/>
          </a:prstGeom>
        </p:spPr>
        <p:txBody>
          <a:bodyPr bIns="46800" lIns="90000" rIns="90000" tIns="46800"/>
          <a:p>
            <a:pPr>
              <a:buSzPct val="25000"/>
              <a:buFont typeface="StarSymbol"/>
              <a:buChar char=""/>
            </a:pPr>
            <a:r>
              <a:rPr lang="ru-RU" sz="1400"/>
              <a:t>10.06.2013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64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buSzPct val="25000"/>
              <a:buFont typeface="StarSymbol"/>
              <a:buChar char=""/>
            </a:pPr>
            <a:r>
              <a:rPr lang="ru-RU" sz="1400"/>
              <a:t>&lt;нижний колонтитул&gt;</a:t>
            </a:r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64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buSzPct val="25000"/>
              <a:buFont typeface="StarSymbol"/>
              <a:buChar char=""/>
            </a:pPr>
            <a:fld id="{5D411318-A3FD-4B70-BB24-90099DA6EA08}" type="slidenum">
              <a:rPr lang="ru-RU" sz="1400"/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6840" y="-208440"/>
            <a:ext cx="8217000" cy="210384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8217000" cy="397764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Font typeface="Times New Roman"/>
              <a:buChar char="–"/>
            </a:pPr>
            <a:r>
              <a:rPr lang="ru-RU"/>
              <a:t>Второй уровень структуры</a:t>
            </a:r>
            <a:endParaRPr/>
          </a:p>
          <a:p>
            <a:pPr lvl="2">
              <a:buFont typeface="Times New Roman"/>
              <a:buChar char="•"/>
            </a:pPr>
            <a:r>
              <a:rPr lang="ru-RU"/>
              <a:t>Третий уровень структуры</a:t>
            </a:r>
            <a:endParaRPr/>
          </a:p>
          <a:p>
            <a:pPr lvl="3">
              <a:buFont typeface="Times New Roman"/>
              <a:buChar char="–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Font typeface="Times New Roman"/>
              <a:buChar char="»"/>
            </a:pPr>
            <a:r>
              <a:rPr lang="ru-RU"/>
              <a:t>Пятый уровень структуры</a:t>
            </a:r>
            <a:endParaRPr/>
          </a:p>
          <a:p>
            <a:pPr lvl="5">
              <a:buFont typeface="Times New Roman"/>
              <a:buChar char="»"/>
            </a:pPr>
            <a:r>
              <a:rPr lang="ru-RU"/>
              <a:t>Шестой уровень структуры</a:t>
            </a:r>
            <a:endParaRPr/>
          </a:p>
          <a:p>
            <a:pPr lvl="6">
              <a:buFont typeface="Times New Roman"/>
              <a:buChar char="»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dt"/>
          </p:nvPr>
        </p:nvSpPr>
        <p:spPr>
          <a:xfrm>
            <a:off x="456840" y="6335280"/>
            <a:ext cx="4545000" cy="459720"/>
          </a:xfrm>
          <a:prstGeom prst="rect">
            <a:avLst/>
          </a:prstGeom>
        </p:spPr>
        <p:txBody>
          <a:bodyPr bIns="46800" lIns="90000" rIns="90000" tIns="468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ru-RU" sz="240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DejaVu Sans"/>
              </a:rPr>
              <a:t>5/06/2013</a:t>
            </a:r>
            <a:r>
              <a:rPr lang="ru-RU" sz="240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DejaVu Sans"/>
              </a:rPr>
              <a:t>     ICCP-V Conference</a:t>
            </a:r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sldNum"/>
          </p:nvPr>
        </p:nvSpPr>
        <p:spPr>
          <a:xfrm>
            <a:off x="8388360" y="6308280"/>
            <a:ext cx="503280" cy="459720"/>
          </a:xfrm>
          <a:prstGeom prst="rect">
            <a:avLst/>
          </a:prstGeom>
        </p:spPr>
        <p:txBody>
          <a:bodyPr bIns="46800" lIns="90000" rIns="90000" tIns="468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ru-RU" sz="240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endParaRPr/>
          </a:p>
        </p:txBody>
      </p:sp>
      <p:sp>
        <p:nvSpPr>
          <p:cNvPr id="78" name="PlaceHolder 5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000" cy="472680"/>
          </a:xfrm>
          <a:prstGeom prst="rect">
            <a:avLst/>
          </a:prstGeom>
        </p:spPr>
        <p:txBody>
          <a:bodyPr bIns="46800" lIns="90000" rIns="90000" tIns="46800" wrap="none"/>
          <a:p>
            <a:pPr algn="ctr"/>
            <a:r>
              <a:rPr lang="ru-RU" sz="1400"/>
              <a:t>&lt;нижний колонтитул&gt;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8440" cy="1132200"/>
          </a:xfrm>
          <a:prstGeom prst="rect">
            <a:avLst/>
          </a:prstGeom>
        </p:spPr>
        <p:txBody>
          <a:bodyPr anchor="ctr" bIns="46800" lIns="90000" rIns="90000" tIns="46800" wrap="none"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8218440" cy="397764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Font typeface="Times New Roman"/>
              <a:buChar char="–"/>
            </a:pPr>
            <a:r>
              <a:rPr lang="ru-RU"/>
              <a:t>Второй уровень структуры</a:t>
            </a:r>
            <a:endParaRPr/>
          </a:p>
          <a:p>
            <a:pPr lvl="2">
              <a:buFont typeface="Times New Roman"/>
              <a:buChar char="•"/>
            </a:pPr>
            <a:r>
              <a:rPr lang="ru-RU"/>
              <a:t>Третий уровень структуры</a:t>
            </a:r>
            <a:endParaRPr/>
          </a:p>
          <a:p>
            <a:pPr lvl="3">
              <a:buFont typeface="Times New Roman"/>
              <a:buChar char="–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Font typeface="Times New Roman"/>
              <a:buChar char="»"/>
            </a:pPr>
            <a:r>
              <a:rPr lang="ru-RU"/>
              <a:t>Пятый уровень структуры</a:t>
            </a:r>
            <a:endParaRPr/>
          </a:p>
          <a:p>
            <a:pPr lvl="5">
              <a:buFont typeface="Times New Roman"/>
              <a:buChar char="»"/>
            </a:pPr>
            <a:r>
              <a:rPr lang="ru-RU"/>
              <a:t>Шестой уровень структуры</a:t>
            </a:r>
            <a:endParaRPr/>
          </a:p>
          <a:p>
            <a:pPr lvl="6">
              <a:buFont typeface="Times New Roman"/>
              <a:buChar char="»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dt"/>
          </p:nvPr>
        </p:nvSpPr>
        <p:spPr>
          <a:xfrm>
            <a:off x="457200" y="6355800"/>
            <a:ext cx="2122560" cy="354240"/>
          </a:xfrm>
          <a:prstGeom prst="rect">
            <a:avLst/>
          </a:prstGeom>
        </p:spPr>
        <p:txBody>
          <a:bodyPr anchor="ctr" bIns="46800" lIns="90000" rIns="90000" tIns="468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ru-RU" sz="1200">
                <a:solidFill>
                  <a:srgbClr val="8b8b8b"/>
                </a:solidFill>
                <a:latin typeface="Calibri"/>
                <a:ea typeface="Tahoma"/>
              </a:rPr>
              <a:t>27.03.13</a:t>
            </a:r>
            <a:endParaRPr/>
          </a:p>
        </p:txBody>
      </p:sp>
      <p:sp>
        <p:nvSpPr>
          <p:cNvPr id="114" name="PlaceHolder 4"/>
          <p:cNvSpPr>
            <a:spLocks noGrp="1"/>
          </p:cNvSpPr>
          <p:nvPr>
            <p:ph type="ftr"/>
          </p:nvPr>
        </p:nvSpPr>
        <p:spPr>
          <a:xfrm>
            <a:off x="3123720" y="6355800"/>
            <a:ext cx="2884680" cy="35424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ru-RU" sz="1200">
                <a:solidFill>
                  <a:srgbClr val="8b8b8b"/>
                </a:solidFill>
                <a:latin typeface="Calibri"/>
                <a:ea typeface="Tahoma"/>
              </a:rPr>
              <a:t>Giovanni De Lellis, LNGS Seminar</a:t>
            </a:r>
            <a:endParaRPr/>
          </a:p>
        </p:txBody>
      </p:sp>
      <p:sp>
        <p:nvSpPr>
          <p:cNvPr id="115" name="PlaceHolder 5"/>
          <p:cNvSpPr>
            <a:spLocks noGrp="1"/>
          </p:cNvSpPr>
          <p:nvPr>
            <p:ph type="sldNum"/>
          </p:nvPr>
        </p:nvSpPr>
        <p:spPr>
          <a:xfrm>
            <a:off x="6553080" y="6355800"/>
            <a:ext cx="2122560" cy="354240"/>
          </a:xfrm>
          <a:prstGeom prst="rect">
            <a:avLst/>
          </a:prstGeom>
        </p:spPr>
        <p:txBody>
          <a:bodyPr anchor="ctr" bIns="46800" lIns="90000" rIns="90000" tIns="46800"/>
          <a:p>
            <a:pPr algn="r">
              <a:lnSpc>
                <a:spcPct val="100000"/>
              </a:lnSpc>
              <a:buFont typeface="StarSymbol"/>
              <a:buChar char=""/>
            </a:pPr>
            <a:fld id="{7619014F-9104-45FC-8465-5AF6D905E53B}" type="slidenum">
              <a:rPr lang="ru-RU" sz="1200">
                <a:solidFill>
                  <a:srgbClr val="8b8b8b"/>
                </a:solidFill>
                <a:latin typeface="Calibri"/>
                <a:ea typeface="Tahoma"/>
              </a:rPr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wmf"/><Relationship Id="rId7" Type="http://schemas.openxmlformats.org/officeDocument/2006/relationships/image" Target="../media/image37.png"/><Relationship Id="rId8" Type="http://schemas.openxmlformats.org/officeDocument/2006/relationships/slideLayout" Target="../slideLayouts/slideLayout37.xml"/><Relationship Id="rId9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gif"/><Relationship Id="rId2" Type="http://schemas.openxmlformats.org/officeDocument/2006/relationships/image" Target="../media/image39.gif"/><Relationship Id="rId3" Type="http://schemas.openxmlformats.org/officeDocument/2006/relationships/image" Target="../media/image40.gif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gif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25.xml"/><Relationship Id="rId8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emf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685800" y="2087280"/>
            <a:ext cx="7772400" cy="155628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b="1" lang="ru-RU" sz="3200">
                <a:solidFill>
                  <a:srgbClr val="000000"/>
                </a:solidFill>
                <a:latin typeface="Comic Sans MS"/>
              </a:rPr>
              <a:t>Развитие автоматических методов анализа фотоэмульсионных данных в ЛЯП ОИЯИ</a:t>
            </a:r>
            <a:endParaRPr/>
          </a:p>
        </p:txBody>
      </p:sp>
      <p:sp>
        <p:nvSpPr>
          <p:cNvPr id="150" name="TextShape 2"/>
          <p:cNvSpPr txBox="1"/>
          <p:nvPr/>
        </p:nvSpPr>
        <p:spPr>
          <a:xfrm>
            <a:off x="1371600" y="3885840"/>
            <a:ext cx="6400800" cy="242280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Font typeface="StarSymbol"/>
              <a:buChar char=""/>
            </a:pPr>
            <a:r>
              <a:rPr lang="ru-RU" sz="2000">
                <a:latin typeface="Comic Sans MS"/>
              </a:rPr>
              <a:t>Ю.А.Батусов, С.Г.Земскова, Ю.А.Горнушкин</a:t>
            </a:r>
            <a:endParaRPr/>
          </a:p>
          <a:p>
            <a:pPr algn="ctr">
              <a:lnSpc>
                <a:spcPct val="100000"/>
              </a:lnSpc>
              <a:buFont typeface="StarSymbol"/>
              <a:buChar char=""/>
            </a:pPr>
            <a:endParaRPr/>
          </a:p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ru-RU">
                <a:latin typeface="Comic Sans MS"/>
              </a:rPr>
              <a:t>История фотоэмульсионных исследований в ЛЯП</a:t>
            </a:r>
            <a:endParaRPr/>
          </a:p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ru-RU">
                <a:latin typeface="Comic Sans MS"/>
              </a:rPr>
              <a:t>Развитие мезооптических методов </a:t>
            </a:r>
            <a:endParaRPr/>
          </a:p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ru-RU">
                <a:latin typeface="Comic Sans MS"/>
              </a:rPr>
              <a:t>Создание автоматической сканирующей станции</a:t>
            </a:r>
            <a:endParaRPr/>
          </a:p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ru-RU">
                <a:latin typeface="Comic Sans MS"/>
              </a:rPr>
              <a:t>Дальнейшие перспективы метода 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-144000" y="128880"/>
            <a:ext cx="9288000" cy="66312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/>
              <a:t>Создание ESS в ЛЯП</a:t>
            </a:r>
            <a:endParaRPr/>
          </a:p>
        </p:txBody>
      </p:sp>
      <p:pic>
        <p:nvPicPr>
          <p:cNvPr descr="" id="21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2000" y="1204560"/>
            <a:ext cx="3888000" cy="3115440"/>
          </a:xfrm>
          <a:prstGeom prst="rect">
            <a:avLst/>
          </a:prstGeom>
        </p:spPr>
      </p:pic>
      <p:pic>
        <p:nvPicPr>
          <p:cNvPr descr="" id="21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64000" y="1008000"/>
            <a:ext cx="2520000" cy="3187440"/>
          </a:xfrm>
          <a:prstGeom prst="rect">
            <a:avLst/>
          </a:prstGeom>
        </p:spPr>
      </p:pic>
      <p:pic>
        <p:nvPicPr>
          <p:cNvPr descr="" id="212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24000" y="936000"/>
            <a:ext cx="3831120" cy="2971440"/>
          </a:xfrm>
          <a:prstGeom prst="rect">
            <a:avLst/>
          </a:prstGeom>
        </p:spPr>
      </p:pic>
      <p:pic>
        <p:nvPicPr>
          <p:cNvPr descr="" id="213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576000" y="1224000"/>
            <a:ext cx="4674960" cy="3471480"/>
          </a:xfrm>
          <a:prstGeom prst="rect">
            <a:avLst/>
          </a:prstGeom>
        </p:spPr>
      </p:pic>
      <p:pic>
        <p:nvPicPr>
          <p:cNvPr descr="" id="214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1512000" y="916560"/>
            <a:ext cx="4104000" cy="3403440"/>
          </a:xfrm>
          <a:prstGeom prst="rect">
            <a:avLst/>
          </a:prstGeom>
        </p:spPr>
      </p:pic>
    </p:spTree>
  </p:cSld>
  <p:timing>
    <p:tnLst>
      <p:par>
        <p:cTn dur="indefinite" id="7" nodeType="tmRoot" restart="never">
          <p:childTnLst>
            <p:seq>
              <p:cTn id="8" nodeType="mainSeq">
                <p:childTnLst>
                  <p:par>
                    <p:cTn fill="freeze" id="9">
                      <p:stCondLst>
                        <p:cond delay="indefinite"/>
                      </p:stCondLst>
                      <p:childTnLst>
                        <p:par>
                          <p:cTn fill="freeze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0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3">
                      <p:stCondLst>
                        <p:cond delay="indefinite"/>
                      </p:stCondLst>
                      <p:childTnLst>
                        <p:par>
                          <p:cTn fill="freeze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0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7">
                      <p:stCondLst>
                        <p:cond delay="indefinite"/>
                      </p:stCondLst>
                      <p:childTnLst>
                        <p:par>
                          <p:cTn fill="freeze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1">
                      <p:stCondLst>
                        <p:cond delay="indefinite"/>
                      </p:stCondLst>
                      <p:childTnLst>
                        <p:par>
                          <p:cTn fill="freeze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0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5">
                      <p:stCondLst>
                        <p:cond delay="indefinite"/>
                      </p:stCondLst>
                      <p:childTnLst>
                        <p:par>
                          <p:cTn fill="freeze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0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9">
                      <p:stCondLst>
                        <p:cond delay="indefinite"/>
                      </p:stCondLst>
                      <p:childTnLst>
                        <p:par>
                          <p:cTn fill="freeze" id="30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0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-144000" y="0"/>
            <a:ext cx="9288000" cy="128196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 sz="2600"/>
              <a:t>ESS ЛЯП оборудована роботом для автоматической загрузки нужной пластины и работает под управлением системы Sysal-FEDRA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457200" y="6356520"/>
            <a:ext cx="2128680" cy="360360"/>
          </a:xfrm>
          <a:prstGeom prst="rect">
            <a:avLst/>
          </a:prstGeom>
        </p:spPr>
        <p:txBody>
          <a:bodyPr anchor="ctr" bIns="46800" lIns="90000" rIns="90000" tIns="468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ru-RU" sz="1200">
                <a:solidFill>
                  <a:srgbClr val="8b8b8b"/>
                </a:solidFill>
                <a:latin typeface="Calibri"/>
                <a:ea typeface="Tahoma"/>
              </a:rPr>
              <a:t>  </a:t>
            </a:r>
            <a:endParaRPr/>
          </a:p>
        </p:txBody>
      </p:sp>
      <p:pic>
        <p:nvPicPr>
          <p:cNvPr descr="" id="21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819000" y="1590840"/>
            <a:ext cx="7258320" cy="5190840"/>
          </a:xfrm>
          <a:prstGeom prst="rect">
            <a:avLst/>
          </a:prstGeom>
        </p:spPr>
      </p:pic>
      <p:pic>
        <p:nvPicPr>
          <p:cNvPr descr="" id="21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523880" y="2604960"/>
            <a:ext cx="4449960" cy="3260520"/>
          </a:xfrm>
          <a:prstGeom prst="rect">
            <a:avLst/>
          </a:prstGeom>
        </p:spPr>
      </p:pic>
      <p:sp>
        <p:nvSpPr>
          <p:cNvPr id="219" name="CustomShape 2"/>
          <p:cNvSpPr/>
          <p:nvPr/>
        </p:nvSpPr>
        <p:spPr>
          <a:xfrm>
            <a:off x="6705720" y="3517560"/>
            <a:ext cx="977760" cy="1422720"/>
          </a:xfrm>
          <a:prstGeom prst="ellipse">
            <a:avLst/>
          </a:prstGeom>
          <a:ln w="25560">
            <a:solidFill>
              <a:srgbClr val="89a4a7"/>
            </a:solidFill>
            <a:miter/>
          </a:ln>
        </p:spPr>
      </p:sp>
      <p:sp>
        <p:nvSpPr>
          <p:cNvPr id="220" name="Line 3"/>
          <p:cNvSpPr/>
          <p:nvPr/>
        </p:nvSpPr>
        <p:spPr>
          <a:xfrm flipH="1" flipV="1">
            <a:off x="5931000" y="2590560"/>
            <a:ext cx="1231920" cy="1001160"/>
          </a:xfrm>
          <a:prstGeom prst="line">
            <a:avLst/>
          </a:prstGeom>
          <a:ln w="9360">
            <a:solidFill>
              <a:srgbClr val="b6dcdf"/>
            </a:solidFill>
            <a:miter/>
          </a:ln>
        </p:spPr>
      </p:sp>
      <p:sp>
        <p:nvSpPr>
          <p:cNvPr id="221" name="Line 4"/>
          <p:cNvSpPr/>
          <p:nvPr/>
        </p:nvSpPr>
        <p:spPr>
          <a:xfrm flipV="1">
            <a:off x="5943600" y="4950360"/>
            <a:ext cx="1244520" cy="915120"/>
          </a:xfrm>
          <a:prstGeom prst="line">
            <a:avLst/>
          </a:prstGeom>
          <a:ln w="9360">
            <a:solidFill>
              <a:srgbClr val="b6dcdf"/>
            </a:solidFill>
            <a:miter/>
          </a:ln>
        </p:spPr>
      </p:sp>
      <p:sp>
        <p:nvSpPr>
          <p:cNvPr id="222" name="CustomShape 5"/>
          <p:cNvSpPr/>
          <p:nvPr/>
        </p:nvSpPr>
        <p:spPr>
          <a:xfrm>
            <a:off x="6681960" y="2971800"/>
            <a:ext cx="1676160" cy="70380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000">
                <a:ea typeface="ＭＳ Ｐゴシック"/>
              </a:rPr>
              <a:t>CS predictions</a:t>
            </a:r>
            <a:endParaRPr/>
          </a:p>
        </p:txBody>
      </p:sp>
      <p:pic>
        <p:nvPicPr>
          <p:cNvPr descr="" id="22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743480" y="1601640"/>
            <a:ext cx="7316640" cy="5178600"/>
          </a:xfrm>
          <a:prstGeom prst="rect">
            <a:avLst/>
          </a:prstGeom>
        </p:spPr>
      </p:pic>
      <p:sp>
        <p:nvSpPr>
          <p:cNvPr id="224" name="CustomShape 6"/>
          <p:cNvSpPr/>
          <p:nvPr/>
        </p:nvSpPr>
        <p:spPr>
          <a:xfrm>
            <a:off x="5158080" y="3432240"/>
            <a:ext cx="1911240" cy="82548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ea typeface="ＭＳ Ｐゴシック"/>
              </a:rPr>
              <a:t>Scan-back in ECC</a:t>
            </a:r>
            <a:endParaRPr/>
          </a:p>
        </p:txBody>
      </p:sp>
      <p:sp>
        <p:nvSpPr>
          <p:cNvPr id="225" name="CustomShape 7"/>
          <p:cNvSpPr/>
          <p:nvPr/>
        </p:nvSpPr>
        <p:spPr>
          <a:xfrm>
            <a:off x="7678800" y="2960640"/>
            <a:ext cx="1681200" cy="70380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000">
                <a:ea typeface="ＭＳ Ｐゴシック"/>
              </a:rPr>
              <a:t>CS predictions</a:t>
            </a:r>
            <a:endParaRPr/>
          </a:p>
        </p:txBody>
      </p:sp>
      <p:sp>
        <p:nvSpPr>
          <p:cNvPr id="226" name="Line 8"/>
          <p:cNvSpPr/>
          <p:nvPr/>
        </p:nvSpPr>
        <p:spPr>
          <a:xfrm flipH="1" flipV="1">
            <a:off x="990720" y="3854160"/>
            <a:ext cx="999360" cy="393480"/>
          </a:xfrm>
          <a:prstGeom prst="line">
            <a:avLst/>
          </a:prstGeom>
          <a:ln w="9360">
            <a:solidFill>
              <a:srgbClr val="b6dcdf"/>
            </a:solidFill>
            <a:miter/>
          </a:ln>
        </p:spPr>
      </p:sp>
      <p:sp>
        <p:nvSpPr>
          <p:cNvPr id="227" name="Line 9"/>
          <p:cNvSpPr/>
          <p:nvPr/>
        </p:nvSpPr>
        <p:spPr>
          <a:xfrm flipH="1">
            <a:off x="2588040" y="3867120"/>
            <a:ext cx="1602360" cy="368280"/>
          </a:xfrm>
          <a:prstGeom prst="line">
            <a:avLst/>
          </a:prstGeom>
          <a:ln w="9360">
            <a:solidFill>
              <a:srgbClr val="b6dcdf"/>
            </a:solidFill>
            <a:miter/>
          </a:ln>
        </p:spPr>
      </p:sp>
      <p:sp>
        <p:nvSpPr>
          <p:cNvPr id="228" name="CustomShape 10"/>
          <p:cNvSpPr/>
          <p:nvPr/>
        </p:nvSpPr>
        <p:spPr>
          <a:xfrm>
            <a:off x="1991880" y="4248000"/>
            <a:ext cx="594720" cy="444600"/>
          </a:xfrm>
          <a:prstGeom prst="rect">
            <a:avLst/>
          </a:prstGeom>
          <a:ln w="25560">
            <a:solidFill>
              <a:srgbClr val="89a4a7"/>
            </a:solidFill>
            <a:miter/>
          </a:ln>
        </p:spPr>
      </p:sp>
      <p:pic>
        <p:nvPicPr>
          <p:cNvPr descr="" id="229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1004760" y="1752480"/>
            <a:ext cx="3192120" cy="2092320"/>
          </a:xfrm>
          <a:prstGeom prst="rect">
            <a:avLst/>
          </a:prstGeom>
        </p:spPr>
      </p:pic>
      <p:sp>
        <p:nvSpPr>
          <p:cNvPr id="230" name="CustomShape 11"/>
          <p:cNvSpPr/>
          <p:nvPr/>
        </p:nvSpPr>
        <p:spPr>
          <a:xfrm>
            <a:off x="2075760" y="1962000"/>
            <a:ext cx="2535480" cy="4597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2400">
                <a:ea typeface="ＭＳ Ｐゴシック"/>
              </a:rPr>
              <a:t>a kink is detected</a:t>
            </a:r>
            <a:endParaRPr/>
          </a:p>
        </p:txBody>
      </p:sp>
      <p:pic>
        <p:nvPicPr>
          <p:cNvPr descr="" id="231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1656000" y="1445760"/>
            <a:ext cx="7245360" cy="5178240"/>
          </a:xfrm>
          <a:prstGeom prst="rect">
            <a:avLst/>
          </a:prstGeom>
        </p:spPr>
      </p:pic>
      <p:sp>
        <p:nvSpPr>
          <p:cNvPr id="232" name="CustomShape 12"/>
          <p:cNvSpPr/>
          <p:nvPr/>
        </p:nvSpPr>
        <p:spPr>
          <a:xfrm>
            <a:off x="3446640" y="1445760"/>
            <a:ext cx="5073840" cy="70380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000">
                <a:ea typeface="ＭＳ Ｐゴシック"/>
              </a:rPr>
              <a:t>Large area scanning</a:t>
            </a:r>
            <a:endParaRPr/>
          </a:p>
          <a:p>
            <a:pPr>
              <a:buFont typeface="StarSymbol"/>
              <a:buChar char=""/>
            </a:pPr>
            <a:r>
              <a:rPr lang="en-US" sz="2000">
                <a:ea typeface="ＭＳ Ｐゴシック"/>
              </a:rPr>
              <a:t>Full reconstruction of vertices and gammas</a:t>
            </a:r>
            <a:endParaRPr/>
          </a:p>
        </p:txBody>
      </p:sp>
      <p:sp>
        <p:nvSpPr>
          <p:cNvPr id="233" name="CustomShape 13"/>
          <p:cNvSpPr/>
          <p:nvPr/>
        </p:nvSpPr>
        <p:spPr>
          <a:xfrm>
            <a:off x="990720" y="127080"/>
            <a:ext cx="7086600" cy="581400"/>
          </a:xfrm>
          <a:prstGeom prst="rect">
            <a:avLst/>
          </a:prstGeom>
        </p:spPr>
      </p:sp>
      <p:pic>
        <p:nvPicPr>
          <p:cNvPr descr="" id="234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77840" cy="703440"/>
          </a:xfrm>
          <a:prstGeom prst="rect">
            <a:avLst/>
          </a:prstGeom>
        </p:spPr>
      </p:pic>
      <p:sp>
        <p:nvSpPr>
          <p:cNvPr id="235" name="TextShape 14"/>
          <p:cNvSpPr txBox="1"/>
          <p:nvPr/>
        </p:nvSpPr>
        <p:spPr>
          <a:xfrm>
            <a:off x="1077840" y="211320"/>
            <a:ext cx="8070480" cy="364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/>
              <a:t>Последовательность операций поиска вершины в «кирпиче» OPERA</a:t>
            </a:r>
            <a:endParaRPr/>
          </a:p>
        </p:txBody>
      </p:sp>
      <p:pic>
        <p:nvPicPr>
          <p:cNvPr descr="" id="236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72000" y="765000"/>
            <a:ext cx="2880000" cy="2043000"/>
          </a:xfrm>
          <a:prstGeom prst="rect">
            <a:avLst/>
          </a:prstGeom>
        </p:spPr>
      </p:pic>
    </p:spTree>
  </p:cSld>
  <p:transition spd="med">
    <p:fade/>
  </p:transition>
  <p:timing>
    <p:tnLst>
      <p:par>
        <p:cTn dur="indefinite" id="33" nodeType="tmRoot" restart="never">
          <p:childTnLst>
            <p:seq>
              <p:cTn dur="indefinite" id="34" nodeType="mainSeq">
                <p:childTnLst>
                  <p:par>
                    <p:cTn dur="indefinite" fill="hold" id="35">
                      <p:stCondLst>
                        <p:cond delay="indefinite"/>
                      </p:stCondLst>
                      <p:childTnLst>
                        <p:par>
                          <p:cTn dur="indefinite" fill="hold" id="3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37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out">
                                      <p:cBhvr additive="repl">
                                        <p:cTn dur="500" fill="hold" id="39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40">
                      <p:stCondLst>
                        <p:cond delay="indefinite"/>
                      </p:stCondLst>
                      <p:childTnLst>
                        <p:par>
                          <p:cTn dur="indefinite" fill="hold" id="41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2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dur="500" fill="hold" id="44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dur="indefinite" fill="hold" id="45">
                      <p:stCondLst>
                        <p:cond delay="indefinite"/>
                      </p:stCondLst>
                      <p:childTnLst>
                        <p:par>
                          <p:cTn dur="indefinite" fill="hold" id="46">
                            <p:stCondLst>
                              <p:cond delay="0"/>
                            </p:stCondLst>
                            <p:childTnLst>
                              <p:par>
                                <p:cTn dur="indefinite" fill="hold" id="47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dur="500" fill="hold" id="49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-144000" y="-12960"/>
            <a:ext cx="9288000" cy="94716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/>
              <a:t>В результате сканирования пластин в «кирпиче» реконструируется полная 3D картина события</a:t>
            </a:r>
            <a:endParaRPr/>
          </a:p>
        </p:txBody>
      </p:sp>
      <p:pic>
        <p:nvPicPr>
          <p:cNvPr descr="" id="23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6000" y="4192200"/>
            <a:ext cx="3083760" cy="2287800"/>
          </a:xfrm>
          <a:prstGeom prst="rect">
            <a:avLst/>
          </a:prstGeom>
        </p:spPr>
      </p:pic>
      <p:pic>
        <p:nvPicPr>
          <p:cNvPr descr="" id="23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4000" y="1800000"/>
            <a:ext cx="3155760" cy="2071800"/>
          </a:xfrm>
          <a:prstGeom prst="rect">
            <a:avLst/>
          </a:prstGeom>
        </p:spPr>
      </p:pic>
      <p:pic>
        <p:nvPicPr>
          <p:cNvPr descr="" id="240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756240" y="1096200"/>
            <a:ext cx="4955760" cy="3439800"/>
          </a:xfrm>
          <a:prstGeom prst="rect">
            <a:avLst/>
          </a:prstGeom>
        </p:spPr>
      </p:pic>
      <p:pic>
        <p:nvPicPr>
          <p:cNvPr descr="" id="241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5040000" y="3888000"/>
            <a:ext cx="3995640" cy="290196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-144000" y="128880"/>
            <a:ext cx="9288000" cy="66312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/>
              <a:t>Использование ESS для других задач</a:t>
            </a:r>
            <a:endParaRPr/>
          </a:p>
        </p:txBody>
      </p:sp>
      <p:sp>
        <p:nvSpPr>
          <p:cNvPr id="243" name="TextShape 2"/>
          <p:cNvSpPr txBox="1"/>
          <p:nvPr/>
        </p:nvSpPr>
        <p:spPr>
          <a:xfrm>
            <a:off x="360000" y="873000"/>
            <a:ext cx="8496000" cy="913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/>
              <a:t>Сканировать можно и треки, лежащие в плоскости эмульсии. </a:t>
            </a:r>
            <a:endParaRPr/>
          </a:p>
          <a:p>
            <a:r>
              <a:rPr lang="ru-RU"/>
              <a:t>Применение методов восстановления треков (напр. Хаф-трансформ) позволяет их эффективное восстановление.</a:t>
            </a:r>
            <a:endParaRPr/>
          </a:p>
        </p:txBody>
      </p:sp>
      <p:sp>
        <p:nvSpPr>
          <p:cNvPr id="244" name="TextShape 3"/>
          <p:cNvSpPr txBox="1"/>
          <p:nvPr/>
        </p:nvSpPr>
        <p:spPr>
          <a:xfrm>
            <a:off x="360000" y="2160000"/>
            <a:ext cx="5211360" cy="913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/>
              <a:t>Для исследования процессов взаимодействия </a:t>
            </a:r>
            <a:endParaRPr/>
          </a:p>
          <a:p>
            <a:r>
              <a:rPr lang="ru-RU"/>
              <a:t>Ядер С12 с помощью эмульсии был сделан </a:t>
            </a:r>
            <a:endParaRPr/>
          </a:p>
          <a:p>
            <a:r>
              <a:rPr lang="ru-RU"/>
              <a:t>«Рефреширатор» эмульсии</a:t>
            </a:r>
            <a:endParaRPr/>
          </a:p>
        </p:txBody>
      </p:sp>
      <p:sp>
        <p:nvSpPr>
          <p:cNvPr id="245" name="Line 4"/>
          <p:cNvSpPr/>
          <p:nvPr/>
        </p:nvSpPr>
        <p:spPr>
          <a:xfrm>
            <a:off x="5976000" y="1656000"/>
            <a:ext cx="360000" cy="360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246" name="Line 5"/>
          <p:cNvSpPr/>
          <p:nvPr/>
        </p:nvSpPr>
        <p:spPr>
          <a:xfrm flipH="1">
            <a:off x="2304000" y="3073320"/>
            <a:ext cx="504000" cy="886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-144000" y="128880"/>
            <a:ext cx="9288000" cy="66312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/>
              <a:t>Заключение и планы</a:t>
            </a:r>
            <a:endParaRPr/>
          </a:p>
        </p:txBody>
      </p:sp>
      <p:sp>
        <p:nvSpPr>
          <p:cNvPr id="248" name="TextShape 2"/>
          <p:cNvSpPr txBox="1"/>
          <p:nvPr/>
        </p:nvSpPr>
        <p:spPr>
          <a:xfrm>
            <a:off x="516240" y="1212480"/>
            <a:ext cx="8185680" cy="38995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Arial"/>
              <a:buChar char="•"/>
            </a:pPr>
            <a:r>
              <a:rPr lang="ru-RU"/>
              <a:t>В ЛЯП ОИЯИ создана автоматическая сканирующая станция, на которой успешно идет анализ данных эксперимента ОПЕРА</a:t>
            </a:r>
            <a:endParaRPr/>
          </a:p>
          <a:p>
            <a:pPr>
              <a:buFont typeface="Arial"/>
              <a:buChar char="•"/>
            </a:pPr>
            <a:r>
              <a:rPr lang="ru-RU"/>
              <a:t>Создается вторая станция для внедрения новых подходов и оборудования</a:t>
            </a:r>
            <a:endParaRPr/>
          </a:p>
          <a:p>
            <a:pPr>
              <a:buFont typeface="Arial"/>
              <a:buChar char="•"/>
            </a:pPr>
            <a:r>
              <a:rPr lang="ru-RU"/>
              <a:t>Имеется оборудование для «рефрешинга»</a:t>
            </a:r>
            <a:endParaRPr/>
          </a:p>
          <a:p>
            <a:pPr>
              <a:buFont typeface="Arial"/>
              <a:buChar char="•"/>
            </a:pPr>
            <a:r>
              <a:rPr lang="ru-RU"/>
              <a:t>Готовится новая фотокомната для проявки эмульсии</a:t>
            </a:r>
            <a:endParaRPr/>
          </a:p>
          <a:p>
            <a:pPr>
              <a:buFont typeface="Arial"/>
              <a:buChar char="•"/>
            </a:pPr>
            <a:r>
              <a:rPr lang="ru-RU"/>
              <a:t>Ожидается поступление японской фотоэмульсии</a:t>
            </a:r>
            <a:endParaRPr/>
          </a:p>
          <a:p>
            <a:pPr>
              <a:buFont typeface="Arial"/>
              <a:buChar char="•"/>
            </a:pPr>
            <a:r>
              <a:rPr lang="ru-RU"/>
              <a:t>Среди следующих задач: мюонная радиография для археологии (сотрудничество ОИЯИ-Каирский Ун-т), вулканологии, спелеологии (ОИЯИ — МНУ), гляциологии …</a:t>
            </a:r>
            <a:endParaRPr/>
          </a:p>
          <a:p>
            <a:pPr>
              <a:buFont typeface="Arial"/>
              <a:buChar char="•"/>
            </a:pPr>
            <a:r>
              <a:rPr lang="ru-RU"/>
              <a:t>Подготовка к эксперименту по поиску темной материи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-648000" y="-229320"/>
            <a:ext cx="8229600" cy="123732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 sz="2200"/>
              <a:t>Некоторые результаты, полученные в ХХ веке </a:t>
            </a:r>
            <a:endParaRPr/>
          </a:p>
        </p:txBody>
      </p:sp>
      <p:sp>
        <p:nvSpPr>
          <p:cNvPr id="152" name="TextShape 2"/>
          <p:cNvSpPr txBox="1"/>
          <p:nvPr/>
        </p:nvSpPr>
        <p:spPr>
          <a:xfrm>
            <a:off x="-78480" y="729720"/>
            <a:ext cx="5694480" cy="474804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Arial"/>
              <a:buChar char="•"/>
            </a:pPr>
            <a:r>
              <a:rPr lang="ru-RU" sz="1400">
                <a:solidFill>
                  <a:srgbClr val="000000"/>
                </a:solidFill>
              </a:rPr>
              <a:t>1957 — метод ФЭ камер разработан (В.М.Сидоров, М.И.Трухин,Ю.А.Батусов) и применен для исследования процессов образоавания мезонов в пи+ мезонами (280 МэВ) на ядрах фотоэмульсии. Прослеживание трека в разных слоях</a:t>
            </a:r>
            <a:endParaRPr/>
          </a:p>
          <a:p>
            <a:pPr>
              <a:buFont typeface="Arial"/>
              <a:buChar char="•"/>
            </a:pPr>
            <a:r>
              <a:rPr lang="ru-RU" sz="1400">
                <a:solidFill>
                  <a:srgbClr val="000000"/>
                </a:solidFill>
              </a:rPr>
              <a:t>1963 открытие двойной перезарядки пи-мезонов</a:t>
            </a:r>
            <a:endParaRPr/>
          </a:p>
          <a:p>
            <a:pPr>
              <a:buFont typeface="Arial"/>
              <a:buChar char="•"/>
            </a:pPr>
            <a:r>
              <a:rPr lang="ru-RU" sz="1400">
                <a:solidFill>
                  <a:srgbClr val="000000"/>
                </a:solidFill>
              </a:rPr>
              <a:t>1965  наблюдение образования ядра Не8</a:t>
            </a:r>
            <a:endParaRPr/>
          </a:p>
          <a:p>
            <a:pPr>
              <a:buFont typeface="Arial"/>
              <a:buChar char="•"/>
            </a:pPr>
            <a:r>
              <a:rPr lang="ru-RU" sz="1400">
                <a:solidFill>
                  <a:srgbClr val="000000"/>
                </a:solidFill>
              </a:rPr>
              <a:t>1979-1989 Е-564 ФНАЛ — зарегистрированы первые взаимодействия мюонных нейтрино в ядерной ФЭ, определены относительные выходы очарованных частиц в нейтр.взаим-х. Оценки ню-мю-ню-тау осцилляций</a:t>
            </a:r>
            <a:endParaRPr/>
          </a:p>
          <a:p>
            <a:pPr>
              <a:buFont typeface="Arial"/>
              <a:buChar char="•"/>
            </a:pPr>
            <a:r>
              <a:rPr lang="ru-RU" sz="1400">
                <a:solidFill>
                  <a:srgbClr val="000000"/>
                </a:solidFill>
              </a:rPr>
              <a:t>1975-1986 эксперименты по поиску </a:t>
            </a:r>
            <a:endParaRPr/>
          </a:p>
          <a:p>
            <a:pPr>
              <a:buFont typeface="Arial"/>
              <a:buChar char="•"/>
            </a:pPr>
            <a:r>
              <a:rPr lang="ru-RU" sz="1400">
                <a:solidFill>
                  <a:srgbClr val="000000"/>
                </a:solidFill>
              </a:rPr>
              <a:t>«супер-ядер», которые включают барион </a:t>
            </a:r>
            <a:r>
              <a:rPr lang="ru-RU" sz="1600">
                <a:solidFill>
                  <a:srgbClr val="000000"/>
                </a:solidFill>
                <a:latin typeface="Comic Sans MS"/>
                <a:ea typeface="Comic Sans MS"/>
              </a:rPr>
              <a:t>λ+с</a:t>
            </a:r>
            <a:endParaRPr/>
          </a:p>
          <a:p>
            <a:pPr>
              <a:buFont typeface="Arial"/>
              <a:buChar char="•"/>
            </a:pPr>
            <a:r>
              <a:rPr lang="ru-RU" sz="1300">
                <a:solidFill>
                  <a:srgbClr val="000000"/>
                </a:solidFill>
                <a:latin typeface="Comic Sans MS"/>
                <a:ea typeface="Comic Sans MS"/>
              </a:rPr>
              <a:t>1983-2002 анализ процессов взаимодействия медленных антипротонов  с ядрами в PS-179 CERN</a:t>
            </a:r>
            <a:endParaRPr/>
          </a:p>
          <a:p>
            <a:pPr>
              <a:buFont typeface="Arial"/>
              <a:buChar char="•"/>
            </a:pPr>
            <a:r>
              <a:rPr lang="ru-RU" sz="1300">
                <a:solidFill>
                  <a:srgbClr val="000000"/>
                </a:solidFill>
                <a:latin typeface="Comic Sans MS"/>
                <a:ea typeface="Comic Sans MS"/>
              </a:rPr>
              <a:t>(обнаружен ряд новых явлений : сильная изоспиновая зависимость амп-ды аннигиляции в высших парц.волнах; подавление процессов развала ядра антипротонами;большой выход </a:t>
            </a:r>
            <a:r>
              <a:rPr lang="ru-RU" sz="1400">
                <a:solidFill>
                  <a:srgbClr val="000000"/>
                </a:solidFill>
                <a:latin typeface="Comic Sans MS"/>
                <a:ea typeface="Comic Sans MS"/>
              </a:rPr>
              <a:t> </a:t>
            </a:r>
            <a:r>
              <a:rPr lang="ru-RU" sz="1600">
                <a:solidFill>
                  <a:srgbClr val="000000"/>
                </a:solidFill>
                <a:latin typeface="Comic Sans MS"/>
                <a:ea typeface="Comic Sans MS"/>
              </a:rPr>
              <a:t>λ </a:t>
            </a:r>
            <a:r>
              <a:rPr lang="ru-RU" sz="1300">
                <a:solidFill>
                  <a:srgbClr val="000000"/>
                </a:solidFill>
                <a:latin typeface="Comic Sans MS"/>
                <a:ea typeface="Comic Sans MS"/>
              </a:rPr>
              <a:t>гиперонов; выход легких гиперфрагментов из ядер</a:t>
            </a:r>
            <a:endParaRPr/>
          </a:p>
        </p:txBody>
      </p:sp>
      <p:pic>
        <p:nvPicPr>
          <p:cNvPr descr="" id="15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03640" y="3960000"/>
            <a:ext cx="4038840" cy="2900520"/>
          </a:xfrm>
          <a:prstGeom prst="rect">
            <a:avLst/>
          </a:prstGeom>
        </p:spPr>
      </p:pic>
      <p:pic>
        <p:nvPicPr>
          <p:cNvPr descr="" id="15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696000" y="72000"/>
            <a:ext cx="2329920" cy="338400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-144000" y="17280"/>
            <a:ext cx="9288000" cy="88596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 sz="2600"/>
              <a:t>Традиционные, «классические» методы просмотра эмульсионного материала были весьма трудоемки </a:t>
            </a:r>
            <a:endParaRPr/>
          </a:p>
        </p:txBody>
      </p:sp>
      <p:sp>
        <p:nvSpPr>
          <p:cNvPr id="156" name="TextShape 2"/>
          <p:cNvSpPr txBox="1"/>
          <p:nvPr/>
        </p:nvSpPr>
        <p:spPr>
          <a:xfrm>
            <a:off x="0" y="1584000"/>
            <a:ext cx="4195080" cy="14619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>
                <a:solidFill>
                  <a:srgbClr val="ffffff"/>
                </a:solidFill>
              </a:rPr>
              <a:t>В коллективе фотоэмульсионного </a:t>
            </a:r>
            <a:endParaRPr/>
          </a:p>
          <a:p>
            <a:r>
              <a:rPr lang="ru-RU">
                <a:solidFill>
                  <a:srgbClr val="ffffff"/>
                </a:solidFill>
              </a:rPr>
              <a:t>сектора трудилось 11-12 лаборантов,</a:t>
            </a:r>
            <a:endParaRPr/>
          </a:p>
          <a:p>
            <a:r>
              <a:rPr lang="ru-RU">
                <a:solidFill>
                  <a:srgbClr val="ffffff"/>
                </a:solidFill>
              </a:rPr>
              <a:t>анализом занимались 4-5 молодых</a:t>
            </a:r>
            <a:endParaRPr/>
          </a:p>
          <a:p>
            <a:r>
              <a:rPr lang="ru-RU">
                <a:solidFill>
                  <a:srgbClr val="ffffff"/>
                </a:solidFill>
              </a:rPr>
              <a:t>научных сотрудников и 3-4 опытных</a:t>
            </a:r>
            <a:endParaRPr/>
          </a:p>
          <a:p>
            <a:r>
              <a:rPr lang="ru-RU">
                <a:solidFill>
                  <a:srgbClr val="ffffff"/>
                </a:solidFill>
              </a:rPr>
              <a:t>наставника.</a:t>
            </a:r>
            <a:endParaRPr/>
          </a:p>
        </p:txBody>
      </p:sp>
      <p:sp>
        <p:nvSpPr>
          <p:cNvPr id="157" name="TextShape 3"/>
          <p:cNvSpPr txBox="1"/>
          <p:nvPr/>
        </p:nvSpPr>
        <p:spPr>
          <a:xfrm>
            <a:off x="4320000" y="4896000"/>
            <a:ext cx="4618800" cy="639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>
                <a:solidFill>
                  <a:srgbClr val="ffffff"/>
                </a:solidFill>
              </a:rPr>
              <a:t> </a:t>
            </a:r>
            <a:r>
              <a:rPr lang="ru-RU">
                <a:solidFill>
                  <a:srgbClr val="ffffff"/>
                </a:solidFill>
              </a:rPr>
              <a:t>Принимали участие в работе коллектива</a:t>
            </a:r>
            <a:endParaRPr/>
          </a:p>
          <a:p>
            <a:r>
              <a:rPr lang="ru-RU">
                <a:solidFill>
                  <a:srgbClr val="ffffff"/>
                </a:solidFill>
              </a:rPr>
              <a:t>И иностранные специалисты</a:t>
            </a:r>
            <a:endParaRPr/>
          </a:p>
        </p:txBody>
      </p:sp>
      <p:pic>
        <p:nvPicPr>
          <p:cNvPr descr="" id="15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672000"/>
            <a:ext cx="4248000" cy="2941560"/>
          </a:xfrm>
          <a:prstGeom prst="rect">
            <a:avLst/>
          </a:prstGeom>
        </p:spPr>
      </p:pic>
      <p:pic>
        <p:nvPicPr>
          <p:cNvPr descr="" id="15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0" y="1000080"/>
            <a:ext cx="4680000" cy="339192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0" y="200880"/>
            <a:ext cx="9072000" cy="51912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 sz="2600"/>
              <a:t>Развитие мезооптических методов анализа эмульсии</a:t>
            </a:r>
            <a:endParaRPr/>
          </a:p>
        </p:txBody>
      </p:sp>
      <p:pic>
        <p:nvPicPr>
          <p:cNvPr descr="" id="16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939440" y="720000"/>
            <a:ext cx="1111320" cy="1440000"/>
          </a:xfrm>
          <a:prstGeom prst="rect">
            <a:avLst/>
          </a:prstGeom>
        </p:spPr>
      </p:pic>
      <p:sp>
        <p:nvSpPr>
          <p:cNvPr id="162" name="TextShape 2"/>
          <p:cNvSpPr txBox="1"/>
          <p:nvPr/>
        </p:nvSpPr>
        <p:spPr>
          <a:xfrm>
            <a:off x="29160" y="810720"/>
            <a:ext cx="7746840" cy="17812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1300"/>
              <a:t>«Сороко Л.М</a:t>
            </a:r>
            <a:r>
              <a:rPr lang="ru-RU" sz="1300"/>
              <a:t>. создал теоретические и экспериментальные основы </a:t>
            </a:r>
            <a:r>
              <a:rPr b="1" lang="ru-RU" sz="1300"/>
              <a:t>мезооптики</a:t>
            </a:r>
            <a:r>
              <a:rPr lang="ru-RU" sz="1300"/>
              <a:t>: L.M.Soroko, Mesooptics, Foundations and Applications, Singapore, World Sci., 1996. Изготовил и опробовал модели быстродействующих мезооптических микроскопов для ядерной фотоэмульсии. В 1980 г. освоил современные методы решения обратных задач при помощи метода максимума энтропии. Сороко Л.М. — автор 11 монографий, опубликованных в России, США, Германии и Сингапуре, более 200 научных работ и более 100 изобретений, лауреат Сталинской премии 1953 г., член редколлегии журнала «Оптика» (Париж, 1959-1999), Почетный изобретатель ОИЯИ»</a:t>
            </a:r>
            <a:endParaRPr/>
          </a:p>
          <a:p>
            <a:r>
              <a:rPr lang="ru-RU" sz="1300"/>
              <a:t>                                                                                                                     </a:t>
            </a:r>
            <a:r>
              <a:rPr i="1" lang="ru-RU" sz="1300"/>
              <a:t>Wikipedia</a:t>
            </a:r>
            <a:endParaRPr/>
          </a:p>
        </p:txBody>
      </p:sp>
      <p:sp>
        <p:nvSpPr>
          <p:cNvPr id="163" name="TextShape 3"/>
          <p:cNvSpPr txBox="1"/>
          <p:nvPr/>
        </p:nvSpPr>
        <p:spPr>
          <a:xfrm>
            <a:off x="7848000" y="2232000"/>
            <a:ext cx="1269000" cy="364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/>
              <a:t>1923-2009</a:t>
            </a:r>
            <a:endParaRPr/>
          </a:p>
        </p:txBody>
      </p:sp>
      <p:sp>
        <p:nvSpPr>
          <p:cNvPr id="164" name="TextShape 4"/>
          <p:cNvSpPr txBox="1"/>
          <p:nvPr/>
        </p:nvSpPr>
        <p:spPr>
          <a:xfrm>
            <a:off x="72000" y="2664000"/>
            <a:ext cx="9072000" cy="1584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 sz="1300"/>
              <a:t>"Акт зарождения мезооптики - это диалектический скачок. Его нельзя предсказать при помощи логических посылок, опирающихся на свойства традиционной изображающей оптики, когда точка в предметном пространстве переходит в точку в пространстве изображений. Мезооптику, в которой отрезок прямой в поле зрения микроскопа воспринимается как единое целое и устранена полностью операция перефокусировки по глубине, а вся информация о прямолинейном объекте сжата до двух точечных сигналов, нельзя предсказать никакими логическими схемами ведения доказательств".</a:t>
            </a:r>
            <a:endParaRPr/>
          </a:p>
          <a:p>
            <a:r>
              <a:rPr lang="ru-RU" sz="1300"/>
              <a:t>                 </a:t>
            </a:r>
            <a:r>
              <a:rPr i="1" lang="ru-RU" sz="1300"/>
              <a:t> </a:t>
            </a:r>
            <a:r>
              <a:rPr i="1" lang="ru-RU" sz="1300"/>
              <a:t>Из заключительного слова на защите диссертации</a:t>
            </a:r>
            <a:endParaRPr/>
          </a:p>
        </p:txBody>
      </p:sp>
      <p:pic>
        <p:nvPicPr>
          <p:cNvPr descr="" id="16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076440" y="3728880"/>
            <a:ext cx="2995560" cy="2751120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-144000" y="-12960"/>
            <a:ext cx="9288000" cy="94716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/>
              <a:t>Создание мезооптического Фурье микроскопа, 1982-2009</a:t>
            </a:r>
            <a:endParaRPr/>
          </a:p>
        </p:txBody>
      </p:sp>
      <p:pic>
        <p:nvPicPr>
          <p:cNvPr descr="" id="16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6000" y="864000"/>
            <a:ext cx="2532600" cy="3140640"/>
          </a:xfrm>
          <a:prstGeom prst="rect">
            <a:avLst/>
          </a:prstGeom>
        </p:spPr>
      </p:pic>
      <p:pic>
        <p:nvPicPr>
          <p:cNvPr descr="" id="16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688000" y="2520000"/>
            <a:ext cx="3335040" cy="429588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57200" y="6453360"/>
            <a:ext cx="2127240" cy="36648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ru-RU">
                <a:solidFill>
                  <a:srgbClr val="000000"/>
                </a:solidFill>
              </a:rPr>
              <a:t>  </a:t>
            </a:r>
            <a:endParaRPr/>
          </a:p>
        </p:txBody>
      </p:sp>
      <p:pic>
        <p:nvPicPr>
          <p:cNvPr descr="" id="17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15000" y="4357800"/>
            <a:ext cx="2676600" cy="2500200"/>
          </a:xfrm>
          <a:prstGeom prst="rect">
            <a:avLst/>
          </a:prstGeom>
        </p:spPr>
      </p:pic>
      <p:sp>
        <p:nvSpPr>
          <p:cNvPr id="171" name="CustomShape 2"/>
          <p:cNvSpPr/>
          <p:nvPr/>
        </p:nvSpPr>
        <p:spPr>
          <a:xfrm>
            <a:off x="5472000" y="3384720"/>
            <a:ext cx="3651480" cy="387360"/>
          </a:xfrm>
          <a:prstGeom prst="pie">
            <a:avLst/>
          </a:prstGeom>
          <a:solidFill>
            <a:srgbClr val="ffffff"/>
          </a:solidFill>
        </p:spPr>
        <p:txBody>
          <a:bodyPr bIns="41400" lIns="82800" rIns="82800" tIns="414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000">
                <a:solidFill>
                  <a:srgbClr val="000090"/>
                </a:solidFill>
                <a:latin typeface="Calibri"/>
                <a:ea typeface="ＭＳ Ｐゴシック"/>
              </a:rPr>
              <a:t>intrinsic resolution: 50 nm</a:t>
            </a:r>
            <a:endParaRPr/>
          </a:p>
        </p:txBody>
      </p:sp>
      <p:sp>
        <p:nvSpPr>
          <p:cNvPr id="172" name="CustomShape 3"/>
          <p:cNvSpPr/>
          <p:nvPr/>
        </p:nvSpPr>
        <p:spPr>
          <a:xfrm>
            <a:off x="228600" y="76320"/>
            <a:ext cx="8610480" cy="448920"/>
          </a:xfrm>
          <a:prstGeom prst="pie">
            <a:avLst/>
          </a:prstGeom>
        </p:spPr>
        <p:txBody>
          <a:bodyPr bIns="41400" lIns="82800" rIns="82800" tIns="41400"/>
          <a:p>
            <a:pPr algn="ctr">
              <a:buFont typeface="StarSymbol"/>
              <a:buChar char=""/>
            </a:pPr>
            <a:r>
              <a:rPr lang="en-US" sz="2400">
                <a:solidFill>
                  <a:srgbClr val="0000cc"/>
                </a:solidFill>
                <a:ea typeface="ＭＳ Ｐゴシック"/>
              </a:rPr>
              <a:t>INDUSTRIAL EMULSION FILMS BY </a:t>
            </a:r>
            <a:r>
              <a:rPr i="1" lang="en-US" sz="2400">
                <a:solidFill>
                  <a:srgbClr val="0000cc"/>
                </a:solidFill>
                <a:ea typeface="ＭＳ Ｐゴシック"/>
              </a:rPr>
              <a:t>FUJI FILM</a:t>
            </a:r>
            <a:endParaRPr/>
          </a:p>
        </p:txBody>
      </p:sp>
      <p:sp>
        <p:nvSpPr>
          <p:cNvPr id="173" name="CustomShape 4"/>
          <p:cNvSpPr/>
          <p:nvPr/>
        </p:nvSpPr>
        <p:spPr>
          <a:xfrm>
            <a:off x="5632560" y="3772080"/>
            <a:ext cx="3367080" cy="357480"/>
          </a:xfrm>
          <a:prstGeom prst="pie">
            <a:avLst/>
          </a:prstGeom>
        </p:spPr>
        <p:txBody>
          <a:bodyPr bIns="41400" lIns="82800" rIns="82800" tIns="414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Calibri"/>
                <a:ea typeface="ＭＳ Ｐゴシック"/>
              </a:rPr>
              <a:t>deviation from linear-fit line. (2D)</a:t>
            </a:r>
            <a:endParaRPr/>
          </a:p>
        </p:txBody>
      </p:sp>
      <p:sp>
        <p:nvSpPr>
          <p:cNvPr id="174" name="CustomShape 5"/>
          <p:cNvSpPr/>
          <p:nvPr/>
        </p:nvSpPr>
        <p:spPr>
          <a:xfrm>
            <a:off x="6553080" y="6356520"/>
            <a:ext cx="2133720" cy="365040"/>
          </a:xfrm>
          <a:prstGeom prst="pie">
            <a:avLst/>
          </a:prstGeom>
        </p:spPr>
        <p:txBody>
          <a:bodyPr anchor="ctr" bIns="46800" lIns="90000" rIns="90000" tIns="46800"/>
          <a:p>
            <a:pPr algn="r">
              <a:lnSpc>
                <a:spcPct val="100000"/>
              </a:lnSpc>
              <a:buFont typeface="StarSymbol"/>
              <a:buChar char=""/>
            </a:pPr>
            <a:fld id="{6A99FBEF-1C1B-49BA-81FC-5619255B34EA}" type="slidenum">
              <a:rPr lang="en-US" sz="1200">
                <a:solidFill>
                  <a:srgbClr val="898989"/>
                </a:solidFill>
                <a:latin typeface="Calibri"/>
                <a:ea typeface="ＭＳ Ｐゴシック"/>
              </a:rPr>
              <a:t>&lt;номер&gt;</a:t>
            </a:fld>
            <a:endParaRPr/>
          </a:p>
        </p:txBody>
      </p:sp>
      <p:pic>
        <p:nvPicPr>
          <p:cNvPr descr="" id="17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79280" y="549360"/>
            <a:ext cx="3741840" cy="2944800"/>
          </a:xfrm>
          <a:prstGeom prst="rect">
            <a:avLst/>
          </a:prstGeom>
        </p:spPr>
      </p:pic>
      <p:sp>
        <p:nvSpPr>
          <p:cNvPr id="176" name="CustomShape 6"/>
          <p:cNvSpPr/>
          <p:nvPr/>
        </p:nvSpPr>
        <p:spPr>
          <a:xfrm>
            <a:off x="636480" y="1692360"/>
            <a:ext cx="2679840" cy="282600"/>
          </a:xfrm>
          <a:prstGeom prst="pie">
            <a:avLst/>
          </a:prstGeom>
        </p:spPr>
        <p:txBody>
          <a:bodyPr bIns="42480" lIns="81720" rIns="81720" tIns="42480"/>
          <a:p>
            <a:pPr>
              <a:lnSpc>
                <a:spcPct val="93000"/>
              </a:lnSpc>
              <a:buFont typeface="StarSymbol"/>
              <a:buChar char=""/>
            </a:pPr>
            <a:r>
              <a:rPr lang="en-US" sz="1400">
                <a:latin typeface="Calibri"/>
                <a:ea typeface="ＭＳ Ｐゴシック"/>
              </a:rPr>
              <a:t>Plastic Base (205 microns)</a:t>
            </a:r>
            <a:endParaRPr/>
          </a:p>
        </p:txBody>
      </p:sp>
      <p:sp>
        <p:nvSpPr>
          <p:cNvPr id="177" name="CustomShape 7"/>
          <p:cNvSpPr/>
          <p:nvPr/>
        </p:nvSpPr>
        <p:spPr>
          <a:xfrm>
            <a:off x="770040" y="2971800"/>
            <a:ext cx="3284280" cy="282600"/>
          </a:xfrm>
          <a:prstGeom prst="pie">
            <a:avLst/>
          </a:prstGeom>
        </p:spPr>
        <p:txBody>
          <a:bodyPr bIns="42480" lIns="81720" rIns="81720" tIns="42480"/>
          <a:p>
            <a:pPr>
              <a:lnSpc>
                <a:spcPct val="93000"/>
              </a:lnSpc>
              <a:buFont typeface="StarSymbol"/>
              <a:buChar char=""/>
            </a:pPr>
            <a:r>
              <a:rPr lang="en-US" sz="1400">
                <a:solidFill>
                  <a:srgbClr val="000000"/>
                </a:solidFill>
                <a:latin typeface="Calibri"/>
                <a:ea typeface="ＭＳ Ｐゴシック"/>
              </a:rPr>
              <a:t>Emulsion Layer</a:t>
            </a:r>
            <a:endParaRPr/>
          </a:p>
        </p:txBody>
      </p:sp>
      <p:sp>
        <p:nvSpPr>
          <p:cNvPr id="178" name="CustomShape 8"/>
          <p:cNvSpPr/>
          <p:nvPr/>
        </p:nvSpPr>
        <p:spPr>
          <a:xfrm>
            <a:off x="484200" y="777960"/>
            <a:ext cx="3292560" cy="282600"/>
          </a:xfrm>
          <a:prstGeom prst="pie">
            <a:avLst/>
          </a:prstGeom>
        </p:spPr>
        <p:txBody>
          <a:bodyPr bIns="42480" lIns="81720" rIns="81720" tIns="42480"/>
          <a:p>
            <a:pPr>
              <a:lnSpc>
                <a:spcPct val="93000"/>
              </a:lnSpc>
              <a:buFont typeface="StarSymbol"/>
              <a:buChar char=""/>
            </a:pPr>
            <a:r>
              <a:rPr lang="en-US" sz="1400">
                <a:solidFill>
                  <a:srgbClr val="000000"/>
                </a:solidFill>
                <a:latin typeface="Calibri"/>
                <a:ea typeface="ＭＳ Ｐゴシック"/>
              </a:rPr>
              <a:t>Emulsion Layer (44 microns)</a:t>
            </a:r>
            <a:endParaRPr/>
          </a:p>
        </p:txBody>
      </p:sp>
      <p:pic>
        <p:nvPicPr>
          <p:cNvPr descr="" id="179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4168800" y="782640"/>
            <a:ext cx="1996920" cy="2036880"/>
          </a:xfrm>
          <a:prstGeom prst="rect">
            <a:avLst/>
          </a:prstGeom>
        </p:spPr>
      </p:pic>
      <p:sp>
        <p:nvSpPr>
          <p:cNvPr id="180" name="CustomShape 9"/>
          <p:cNvSpPr/>
          <p:nvPr/>
        </p:nvSpPr>
        <p:spPr>
          <a:xfrm>
            <a:off x="6215040" y="928800"/>
            <a:ext cx="2928960" cy="1390320"/>
          </a:xfrm>
          <a:prstGeom prst="pie">
            <a:avLst/>
          </a:prstGeom>
        </p:spPr>
        <p:txBody>
          <a:bodyPr bIns="42480" lIns="81720" rIns="81720" tIns="42480"/>
          <a:p>
            <a:pPr>
              <a:lnSpc>
                <a:spcPct val="93000"/>
              </a:lnSpc>
              <a:buFont typeface="StarSymbol"/>
              <a:buChar char=""/>
            </a:pPr>
            <a:r>
              <a:rPr b="1" lang="en-US">
                <a:solidFill>
                  <a:srgbClr val="000000"/>
                </a:solidFill>
                <a:latin typeface="Calibri"/>
                <a:ea typeface="ＭＳ Ｐゴシック"/>
              </a:rPr>
              <a:t>basic detector: </a:t>
            </a:r>
            <a:r>
              <a:rPr b="1" lang="en-US">
                <a:solidFill>
                  <a:srgbClr val="000090"/>
                </a:solidFill>
                <a:latin typeface="Calibri"/>
                <a:ea typeface="ＭＳ Ｐゴシック"/>
              </a:rPr>
              <a:t>AgBr crystal</a:t>
            </a:r>
            <a:r>
              <a:rPr lang="en-US">
                <a:solidFill>
                  <a:srgbClr val="000090"/>
                </a:solidFill>
                <a:latin typeface="Calibri"/>
                <a:ea typeface="ＭＳ Ｐゴシック"/>
              </a:rPr>
              <a:t>,</a:t>
            </a:r>
            <a:endParaRPr/>
          </a:p>
          <a:p>
            <a:pPr>
              <a:lnSpc>
                <a:spcPct val="93000"/>
              </a:lnSpc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Calibri"/>
                <a:ea typeface="ＭＳ Ｐゴシック"/>
              </a:rPr>
              <a:t>size = 0.2 micron</a:t>
            </a:r>
            <a:endParaRPr/>
          </a:p>
          <a:p>
            <a:pPr>
              <a:lnSpc>
                <a:spcPct val="93000"/>
              </a:lnSpc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latin typeface="Calibri"/>
                <a:ea typeface="ＭＳ Ｐゴシック"/>
              </a:rPr>
              <a:t>detection eff.= 0.16/crystal</a:t>
            </a:r>
            <a:endParaRPr/>
          </a:p>
          <a:p>
            <a:pPr>
              <a:lnSpc>
                <a:spcPct val="93000"/>
              </a:lnSpc>
              <a:buFont typeface="StarSymbol"/>
              <a:buChar char=""/>
            </a:pPr>
            <a:r>
              <a:rPr b="1" lang="en-US" sz="2000">
                <a:solidFill>
                  <a:srgbClr val="000090"/>
                </a:solidFill>
                <a:latin typeface="Calibri"/>
                <a:ea typeface="ＭＳ Ｐゴシック"/>
              </a:rPr>
              <a:t>10</a:t>
            </a:r>
            <a:r>
              <a:rPr b="1" lang="en-US" sz="2000">
                <a:solidFill>
                  <a:srgbClr val="000090"/>
                </a:solidFill>
                <a:latin typeface="Calibri"/>
                <a:ea typeface="ＭＳ Ｐゴシック"/>
              </a:rPr>
              <a:t>13</a:t>
            </a:r>
            <a:r>
              <a:rPr b="1" lang="en-US" sz="2000">
                <a:solidFill>
                  <a:srgbClr val="000090"/>
                </a:solidFill>
                <a:latin typeface="Calibri"/>
                <a:ea typeface="ＭＳ Ｐゴシック"/>
              </a:rPr>
              <a:t> “detectors” per film</a:t>
            </a:r>
            <a:endParaRPr/>
          </a:p>
        </p:txBody>
      </p:sp>
      <p:sp>
        <p:nvSpPr>
          <p:cNvPr id="181" name="CustomShape 10"/>
          <p:cNvSpPr/>
          <p:nvPr/>
        </p:nvSpPr>
        <p:spPr>
          <a:xfrm>
            <a:off x="7162920" y="6553080"/>
            <a:ext cx="1904760" cy="228600"/>
          </a:xfrm>
          <a:prstGeom prst="pie">
            <a:avLst/>
          </a:prstGeom>
        </p:spPr>
        <p:txBody>
          <a:bodyPr bIns="46800" lIns="90000" rIns="90000" tIns="46800"/>
          <a:p>
            <a:pPr algn="r">
              <a:lnSpc>
                <a:spcPct val="190000"/>
              </a:lnSpc>
              <a:buFont typeface="StarSymbol"/>
              <a:buChar char=""/>
            </a:pPr>
            <a:fld id="{6565260E-C182-4C30-8201-56A6B1C54C2A}" type="slidenum">
              <a:rPr lang="en-US" sz="800">
                <a:ea typeface="ＭＳ Ｐゴシック"/>
              </a:rPr>
              <a:t>&lt;номер&gt;</a:t>
            </a:fld>
            <a:endParaRPr/>
          </a:p>
        </p:txBody>
      </p:sp>
      <p:pic>
        <p:nvPicPr>
          <p:cNvPr descr="" id="182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1230480" y="3429000"/>
            <a:ext cx="4168440" cy="2622600"/>
          </a:xfrm>
          <a:prstGeom prst="rect">
            <a:avLst/>
          </a:prstGeom>
        </p:spPr>
      </p:pic>
      <p:sp>
        <p:nvSpPr>
          <p:cNvPr id="183" name="CustomShape 11"/>
          <p:cNvSpPr/>
          <p:nvPr/>
        </p:nvSpPr>
        <p:spPr>
          <a:xfrm>
            <a:off x="1427040" y="5151600"/>
            <a:ext cx="1459080" cy="303120"/>
          </a:xfrm>
          <a:prstGeom prst="pie">
            <a:avLst/>
          </a:prstGeom>
        </p:spPr>
        <p:txBody>
          <a:bodyPr bIns="40680" lIns="81720" rIns="81720" tIns="40680"/>
          <a:p>
            <a:pPr algn="ctr">
              <a:lnSpc>
                <a:spcPct val="87000"/>
              </a:lnSpc>
              <a:buFont typeface="StarSymbol"/>
              <a:buChar char=""/>
            </a:pPr>
            <a:r>
              <a:rPr lang="en-GB">
                <a:solidFill>
                  <a:srgbClr val="000000"/>
                </a:solidFill>
                <a:latin typeface="Calibri"/>
                <a:ea typeface="ＭＳ Ｐゴシック"/>
              </a:rPr>
              <a:t>20 μm</a:t>
            </a:r>
            <a:endParaRPr/>
          </a:p>
        </p:txBody>
      </p:sp>
      <p:sp>
        <p:nvSpPr>
          <p:cNvPr id="184" name="CustomShape 12"/>
          <p:cNvSpPr/>
          <p:nvPr/>
        </p:nvSpPr>
        <p:spPr>
          <a:xfrm>
            <a:off x="88920" y="3962520"/>
            <a:ext cx="1457280" cy="303120"/>
          </a:xfrm>
          <a:prstGeom prst="pie">
            <a:avLst/>
          </a:prstGeom>
        </p:spPr>
        <p:txBody>
          <a:bodyPr bIns="40680" lIns="81720" rIns="81720" tIns="40680"/>
          <a:p>
            <a:pPr>
              <a:lnSpc>
                <a:spcPct val="87000"/>
              </a:lnSpc>
              <a:buFont typeface="StarSymbol"/>
              <a:buChar char=""/>
            </a:pPr>
            <a:r>
              <a:rPr lang="en-GB">
                <a:solidFill>
                  <a:srgbClr val="000000"/>
                </a:solidFill>
                <a:latin typeface="Calibri"/>
                <a:ea typeface="ＭＳ Ｐゴシック"/>
              </a:rPr>
              <a:t>mip</a:t>
            </a:r>
            <a:endParaRPr/>
          </a:p>
          <a:p>
            <a:pPr>
              <a:lnSpc>
                <a:spcPct val="87000"/>
              </a:lnSpc>
              <a:buFont typeface="StarSymbol"/>
              <a:buChar char=""/>
            </a:pPr>
            <a:endParaRPr/>
          </a:p>
        </p:txBody>
      </p:sp>
      <p:sp>
        <p:nvSpPr>
          <p:cNvPr id="185" name="Line 13"/>
          <p:cNvSpPr/>
          <p:nvPr/>
        </p:nvSpPr>
        <p:spPr>
          <a:xfrm flipV="1">
            <a:off x="88920" y="4219560"/>
            <a:ext cx="968400" cy="54000"/>
          </a:xfrm>
          <a:prstGeom prst="line">
            <a:avLst/>
          </a:prstGeom>
          <a:ln w="93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186" name="Line 14"/>
          <p:cNvSpPr/>
          <p:nvPr/>
        </p:nvSpPr>
        <p:spPr>
          <a:xfrm>
            <a:off x="3027240" y="5068800"/>
            <a:ext cx="479520" cy="316080"/>
          </a:xfrm>
          <a:prstGeom prst="line">
            <a:avLst/>
          </a:prstGeom>
          <a:ln w="93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187" name="CustomShape 15"/>
          <p:cNvSpPr/>
          <p:nvPr/>
        </p:nvSpPr>
        <p:spPr>
          <a:xfrm>
            <a:off x="2406600" y="4840200"/>
            <a:ext cx="1600200" cy="263520"/>
          </a:xfrm>
          <a:prstGeom prst="pie">
            <a:avLst/>
          </a:prstGeom>
        </p:spPr>
        <p:txBody>
          <a:bodyPr bIns="40680" lIns="81720" rIns="81720" tIns="40680" wrap="none"/>
          <a:p>
            <a:pPr>
              <a:lnSpc>
                <a:spcPct val="87000"/>
              </a:lnSpc>
              <a:buFont typeface="StarSymbol"/>
              <a:buChar char=""/>
            </a:pPr>
            <a:r>
              <a:rPr lang="en-GB" sz="1400">
                <a:solidFill>
                  <a:srgbClr val="000000"/>
                </a:solidFill>
                <a:latin typeface="Calibri"/>
                <a:ea typeface="ＭＳ Ｐゴシック"/>
              </a:rPr>
              <a:t>electron </a:t>
            </a:r>
            <a:r>
              <a:rPr lang="en-GB" sz="1400">
                <a:solidFill>
                  <a:srgbClr val="000000"/>
                </a:solidFill>
                <a:latin typeface="Calibri"/>
                <a:ea typeface="ＭＳ Ｐゴシック"/>
              </a:rPr>
              <a:t>～</a:t>
            </a:r>
            <a:r>
              <a:rPr lang="en-GB" sz="1400">
                <a:solidFill>
                  <a:srgbClr val="000000"/>
                </a:solidFill>
                <a:latin typeface="Calibri"/>
                <a:ea typeface="ＭＳ Ｐゴシック"/>
              </a:rPr>
              <a:t>100 keV</a:t>
            </a:r>
            <a:endParaRPr/>
          </a:p>
        </p:txBody>
      </p:sp>
      <p:sp>
        <p:nvSpPr>
          <p:cNvPr id="188" name="Line 16"/>
          <p:cNvSpPr/>
          <p:nvPr/>
        </p:nvSpPr>
        <p:spPr>
          <a:xfrm flipV="1">
            <a:off x="4006800" y="4725720"/>
            <a:ext cx="968400" cy="182520"/>
          </a:xfrm>
          <a:prstGeom prst="line">
            <a:avLst/>
          </a:prstGeom>
          <a:ln w="93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189" name="Line 17"/>
          <p:cNvSpPr/>
          <p:nvPr/>
        </p:nvSpPr>
        <p:spPr>
          <a:xfrm>
            <a:off x="1720800" y="5430960"/>
            <a:ext cx="968400" cy="0"/>
          </a:xfrm>
          <a:prstGeom prst="line">
            <a:avLst/>
          </a:prstGeom>
          <a:ln w="25560">
            <a:solidFill>
              <a:srgbClr val="000000"/>
            </a:solidFill>
            <a:miter/>
            <a:headEnd len="med" type="triangle" w="med"/>
            <a:tailEnd len="med" type="triangle" w="med"/>
          </a:ln>
        </p:spPr>
      </p:sp>
      <p:sp>
        <p:nvSpPr>
          <p:cNvPr id="190" name="CustomShape 18"/>
          <p:cNvSpPr/>
          <p:nvPr/>
        </p:nvSpPr>
        <p:spPr>
          <a:xfrm>
            <a:off x="1538280" y="3468600"/>
            <a:ext cx="3579840" cy="388080"/>
          </a:xfrm>
          <a:prstGeom prst="pie">
            <a:avLst/>
          </a:prstGeom>
        </p:spPr>
        <p:txBody>
          <a:bodyPr bIns="41400" lIns="82800" rIns="82800" tIns="41400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000">
                <a:solidFill>
                  <a:srgbClr val="0000cc"/>
                </a:solidFill>
                <a:latin typeface="Calibri"/>
                <a:ea typeface="ＭＳ Ｐゴシック"/>
              </a:rPr>
              <a:t>sensitivity 15 grains/44 microns</a:t>
            </a:r>
            <a:endParaRPr/>
          </a:p>
        </p:txBody>
      </p:sp>
      <p:pic>
        <p:nvPicPr>
          <p:cNvPr descr="" id="191" name=""/>
          <p:cNvPicPr/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1319040" y="5845320"/>
            <a:ext cx="3875400" cy="958680"/>
          </a:xfrm>
          <a:prstGeom prst="rect">
            <a:avLst/>
          </a:prstGeom>
        </p:spPr>
      </p:pic>
      <p:sp>
        <p:nvSpPr>
          <p:cNvPr id="192" name="CustomShape 19"/>
          <p:cNvSpPr/>
          <p:nvPr/>
        </p:nvSpPr>
        <p:spPr>
          <a:xfrm>
            <a:off x="23760" y="6172200"/>
            <a:ext cx="3189240" cy="579960"/>
          </a:xfrm>
          <a:prstGeom prst="pie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ea typeface="ＭＳ Ｐゴシック"/>
              </a:rPr>
              <a:t>high dE/dx tracks</a:t>
            </a:r>
            <a:endParaRPr/>
          </a:p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ea typeface="ＭＳ Ｐゴシック"/>
              </a:rPr>
              <a:t>from nuclear evaporation</a:t>
            </a:r>
            <a:endParaRPr/>
          </a:p>
        </p:txBody>
      </p:sp>
      <p:cxnSp>
        <p:nvCxnSpPr>
          <p:cNvPr id="193" name="Line 20"/>
          <p:cNvCxnSpPr/>
          <p:nvPr/>
        </p:nvCxnSpPr>
        <p:spPr>
          <a:xfrm>
            <a:off x="252360" y="6095880"/>
            <a:ext cx="913680" cy="75600"/>
          </a:xfrm>
          <a:prstGeom prst="straightConnector1">
            <a:avLst/>
          </a:prstGeom>
          <a:ln w="9360">
            <a:solidFill>
              <a:srgbClr val="000000"/>
            </a:solidFill>
            <a:miter/>
            <a:tailEnd len="med" type="triangle" w="med"/>
          </a:ln>
        </p:spPr>
      </p:cxnSp>
    </p:spTree>
  </p:cSld>
  <p:transition spd="med">
    <p:fade/>
  </p:transition>
  <p:timing>
    <p:tnLst>
      <p:par>
        <p:cTn dur="indefinite" id="3" nodeType="tmRoot" restart="never">
          <p:childTnLst>
            <p:seq>
              <p:cTn dur="indefinite"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7200" y="6453360"/>
            <a:ext cx="2127240" cy="36648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ru-RU">
                <a:solidFill>
                  <a:srgbClr val="000000"/>
                </a:solidFill>
              </a:rPr>
              <a:t>  </a:t>
            </a:r>
            <a:endParaRPr/>
          </a:p>
        </p:txBody>
      </p:sp>
      <p:pic>
        <p:nvPicPr>
          <p:cNvPr descr="" id="19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52360" y="968400"/>
            <a:ext cx="7155000" cy="5367240"/>
          </a:xfrm>
          <a:prstGeom prst="rect">
            <a:avLst/>
          </a:prstGeom>
        </p:spPr>
      </p:pic>
      <p:sp>
        <p:nvSpPr>
          <p:cNvPr id="196" name="CustomShape 2"/>
          <p:cNvSpPr/>
          <p:nvPr/>
        </p:nvSpPr>
        <p:spPr>
          <a:xfrm>
            <a:off x="1511280" y="216000"/>
            <a:ext cx="6464160" cy="6825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buFont typeface="StarSymbol"/>
              <a:buChar char=""/>
            </a:pPr>
            <a:r>
              <a:rPr lang="ru-RU" sz="2400">
                <a:solidFill>
                  <a:srgbClr val="000000"/>
                </a:solidFill>
              </a:rPr>
              <a:t>OPERA emulsion film as a data storage media</a:t>
            </a:r>
            <a:endParaRPr/>
          </a:p>
        </p:txBody>
      </p:sp>
      <p:sp>
        <p:nvSpPr>
          <p:cNvPr id="197" name="CustomShape 3"/>
          <p:cNvSpPr/>
          <p:nvPr/>
        </p:nvSpPr>
        <p:spPr>
          <a:xfrm>
            <a:off x="4859280" y="4508640"/>
            <a:ext cx="2592360" cy="649080"/>
          </a:xfrm>
          <a:prstGeom prst="ellipse">
            <a:avLst/>
          </a:prstGeom>
          <a:ln w="9360">
            <a:solidFill>
              <a:srgbClr val="ffff00"/>
            </a:solidFill>
            <a:miter/>
          </a:ln>
        </p:spPr>
      </p:sp>
    </p:spTree>
  </p:cSld>
  <p:transition spd="med">
    <p:fade/>
  </p:transition>
  <p:timing>
    <p:tnLst>
      <p:par>
        <p:cTn dur="indefinite" id="5" nodeType="tmRoot" restart="never">
          <p:childTnLst>
            <p:seq>
              <p:cTn dur="indefinite"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0" y="1008000"/>
            <a:ext cx="4664520" cy="3546360"/>
          </a:xfrm>
          <a:prstGeom prst="rect">
            <a:avLst/>
          </a:prstGeom>
        </p:spPr>
      </p:pic>
      <p:pic>
        <p:nvPicPr>
          <p:cNvPr descr="" id="19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57440" y="3312000"/>
            <a:ext cx="4570560" cy="3428280"/>
          </a:xfrm>
          <a:prstGeom prst="rect">
            <a:avLst/>
          </a:prstGeom>
        </p:spPr>
      </p:pic>
      <p:sp>
        <p:nvSpPr>
          <p:cNvPr id="200" name="TextShape 1"/>
          <p:cNvSpPr txBox="1"/>
          <p:nvPr/>
        </p:nvSpPr>
        <p:spPr>
          <a:xfrm>
            <a:off x="144000" y="360000"/>
            <a:ext cx="8896320" cy="4557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400">
                <a:latin typeface="Comic Sans MS"/>
              </a:rPr>
              <a:t>Hyper -Track Selector developement in Nagoya University</a:t>
            </a:r>
            <a:endParaRPr/>
          </a:p>
        </p:txBody>
      </p:sp>
    </p:spTree>
  </p:cSld>
  <p:transition spd="med"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-144000" y="-12960"/>
            <a:ext cx="9288000" cy="94716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r>
              <a:rPr lang="ru-RU"/>
              <a:t>Первая попытка создания автоматической сканирующей станции типа ЕSS в ЛЯП</a:t>
            </a:r>
            <a:endParaRPr/>
          </a:p>
        </p:txBody>
      </p:sp>
      <p:pic>
        <p:nvPicPr>
          <p:cNvPr descr="" id="20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03800" y="1080000"/>
            <a:ext cx="4696200" cy="3744000"/>
          </a:xfrm>
          <a:prstGeom prst="rect">
            <a:avLst/>
          </a:prstGeom>
        </p:spPr>
      </p:pic>
      <p:pic>
        <p:nvPicPr>
          <p:cNvPr descr="" id="20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000" y="4032000"/>
            <a:ext cx="1800000" cy="1944000"/>
          </a:xfrm>
          <a:prstGeom prst="rect">
            <a:avLst/>
          </a:prstGeom>
        </p:spPr>
      </p:pic>
      <p:pic>
        <p:nvPicPr>
          <p:cNvPr descr="" id="20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4000" y="2448000"/>
            <a:ext cx="2592000" cy="1368000"/>
          </a:xfrm>
          <a:prstGeom prst="rect">
            <a:avLst/>
          </a:prstGeom>
        </p:spPr>
      </p:pic>
      <p:pic>
        <p:nvPicPr>
          <p:cNvPr descr="" id="205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1944000" y="4824000"/>
            <a:ext cx="2304000" cy="1872000"/>
          </a:xfrm>
          <a:prstGeom prst="rect">
            <a:avLst/>
          </a:prstGeom>
        </p:spPr>
      </p:pic>
      <p:pic>
        <p:nvPicPr>
          <p:cNvPr descr="" id="206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3024000" y="2808000"/>
            <a:ext cx="1008000" cy="1614960"/>
          </a:xfrm>
          <a:prstGeom prst="rect">
            <a:avLst/>
          </a:prstGeom>
        </p:spPr>
      </p:pic>
      <p:sp>
        <p:nvSpPr>
          <p:cNvPr id="207" name="TextShape 2"/>
          <p:cNvSpPr txBox="1"/>
          <p:nvPr/>
        </p:nvSpPr>
        <p:spPr>
          <a:xfrm>
            <a:off x="-4320" y="1152000"/>
            <a:ext cx="4156920" cy="913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 u="sng"/>
              <a:t>Принцип:</a:t>
            </a:r>
            <a:r>
              <a:rPr lang="ru-RU"/>
              <a:t> использование имеющихся</a:t>
            </a:r>
            <a:endParaRPr/>
          </a:p>
          <a:p>
            <a:r>
              <a:rPr lang="ru-RU"/>
              <a:t>или изготовленных самостоятельно </a:t>
            </a:r>
            <a:endParaRPr/>
          </a:p>
          <a:p>
            <a:r>
              <a:rPr lang="ru-RU"/>
              <a:t>элементов для снижения стоимости</a:t>
            </a:r>
            <a:endParaRPr/>
          </a:p>
        </p:txBody>
      </p:sp>
      <p:sp>
        <p:nvSpPr>
          <p:cNvPr id="208" name="TextShape 3"/>
          <p:cNvSpPr txBox="1"/>
          <p:nvPr/>
        </p:nvSpPr>
        <p:spPr>
          <a:xfrm>
            <a:off x="4464000" y="5184000"/>
            <a:ext cx="4566960" cy="639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/>
              <a:t>К сожалению подход оказался неверным</a:t>
            </a:r>
            <a:endParaRPr/>
          </a:p>
          <a:p>
            <a:r>
              <a:rPr lang="ru-RU"/>
              <a:t>и работа до конца доведена не была.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