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6" r:id="rId2"/>
  </p:sldMasterIdLst>
  <p:notesMasterIdLst>
    <p:notesMasterId r:id="rId38"/>
  </p:notesMasterIdLst>
  <p:sldIdLst>
    <p:sldId id="256" r:id="rId3"/>
    <p:sldId id="276" r:id="rId4"/>
    <p:sldId id="323" r:id="rId5"/>
    <p:sldId id="262" r:id="rId6"/>
    <p:sldId id="263" r:id="rId7"/>
    <p:sldId id="268" r:id="rId8"/>
    <p:sldId id="269" r:id="rId9"/>
    <p:sldId id="273" r:id="rId10"/>
    <p:sldId id="279" r:id="rId11"/>
    <p:sldId id="327" r:id="rId12"/>
    <p:sldId id="358" r:id="rId13"/>
    <p:sldId id="324" r:id="rId14"/>
    <p:sldId id="334" r:id="rId15"/>
    <p:sldId id="281" r:id="rId16"/>
    <p:sldId id="284" r:id="rId17"/>
    <p:sldId id="361" r:id="rId18"/>
    <p:sldId id="286" r:id="rId19"/>
    <p:sldId id="355" r:id="rId20"/>
    <p:sldId id="288" r:id="rId21"/>
    <p:sldId id="325" r:id="rId22"/>
    <p:sldId id="331" r:id="rId23"/>
    <p:sldId id="353" r:id="rId24"/>
    <p:sldId id="339" r:id="rId25"/>
    <p:sldId id="349" r:id="rId26"/>
    <p:sldId id="354" r:id="rId27"/>
    <p:sldId id="306" r:id="rId28"/>
    <p:sldId id="351" r:id="rId29"/>
    <p:sldId id="352" r:id="rId30"/>
    <p:sldId id="313" r:id="rId31"/>
    <p:sldId id="326" r:id="rId32"/>
    <p:sldId id="357" r:id="rId33"/>
    <p:sldId id="317" r:id="rId34"/>
    <p:sldId id="312" r:id="rId35"/>
    <p:sldId id="316" r:id="rId36"/>
    <p:sldId id="274" r:id="rId37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F4EE00"/>
    <a:srgbClr val="FFFFFF"/>
    <a:srgbClr val="33CC33"/>
    <a:srgbClr val="CC00CC"/>
  </p:clrMru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98" autoAdjust="0"/>
    <p:restoredTop sz="87658" autoAdjust="0"/>
  </p:normalViewPr>
  <p:slideViewPr>
    <p:cSldViewPr>
      <p:cViewPr varScale="1">
        <p:scale>
          <a:sx n="66" d="100"/>
          <a:sy n="66" d="100"/>
        </p:scale>
        <p:origin x="-528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6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57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ja-JP"/>
  <c:style val="18"/>
  <c:chart>
    <c:autoTitleDeleted val="1"/>
    <c:view3D>
      <c:rotX val="30"/>
      <c:rotY val="220"/>
      <c:depthPercent val="100"/>
      <c:perspective val="20"/>
    </c:view3D>
    <c:plotArea>
      <c:layout/>
      <c:pie3DChart>
        <c:varyColors val="1"/>
        <c:ser>
          <c:idx val="0"/>
          <c:order val="0"/>
          <c:explosion val="11"/>
          <c:dPt>
            <c:idx val="0"/>
            <c:spPr>
              <a:solidFill>
                <a:schemeClr val="accent5"/>
              </a:solidFill>
            </c:spPr>
          </c:dPt>
          <c:dPt>
            <c:idx val="1"/>
            <c:spPr>
              <a:solidFill>
                <a:schemeClr val="accent3"/>
              </a:solidFill>
            </c:spPr>
          </c:dPt>
          <c:dPt>
            <c:idx val="2"/>
            <c:spPr>
              <a:solidFill>
                <a:srgbClr val="FFC000"/>
              </a:solidFill>
            </c:spPr>
          </c:dPt>
          <c:cat>
            <c:strRef>
              <c:f>Sheet1!$A$1:$A$3</c:f>
              <c:strCache>
                <c:ptCount val="3"/>
                <c:pt idx="0">
                  <c:v>Dark Energy</c:v>
                </c:pt>
                <c:pt idx="1">
                  <c:v>Dark Matter</c:v>
                </c:pt>
                <c:pt idx="2">
                  <c:v>Ordinary Matter</c:v>
                </c:pt>
              </c:strCache>
            </c:strRef>
          </c:cat>
          <c:val>
            <c:numRef>
              <c:f>Sheet1!$B$1:$B$3</c:f>
              <c:numCache>
                <c:formatCode>General</c:formatCode>
                <c:ptCount val="3"/>
                <c:pt idx="0">
                  <c:v>68.3</c:v>
                </c:pt>
                <c:pt idx="1">
                  <c:v>26.8</c:v>
                </c:pt>
                <c:pt idx="2">
                  <c:v>4.9000000000000004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ja-JP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FE62B2-375E-4CB1-A201-5753A9F2B517}" type="datetimeFigureOut">
              <a:rPr kumimoji="1" lang="ja-JP" altLang="en-US" smtClean="0"/>
              <a:pPr/>
              <a:t>2013/10/14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74E7F5-1A13-495D-A37D-CB797F213913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emulsion</a:t>
            </a:r>
            <a:r>
              <a:rPr kumimoji="1" lang="en-US" altLang="ja-JP" baseline="0" dirty="0" smtClean="0"/>
              <a:t> : my field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4E7F5-1A13-495D-A37D-CB797F213913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Thanks to this machine, and cooperation of Fuji</a:t>
            </a:r>
            <a:r>
              <a:rPr kumimoji="1" lang="en-US" altLang="ja-JP" baseline="0" dirty="0" smtClean="0"/>
              <a:t> Film OBs, </a:t>
            </a:r>
            <a:r>
              <a:rPr kumimoji="1" lang="en-US" altLang="ja-JP" dirty="0" smtClean="0"/>
              <a:t>we can do</a:t>
            </a:r>
            <a:r>
              <a:rPr kumimoji="1" lang="en-US" altLang="ja-JP" baseline="0" dirty="0" smtClean="0"/>
              <a:t> very </a:t>
            </a:r>
            <a:r>
              <a:rPr lang="en-US" altLang="ja-JP" dirty="0" smtClean="0"/>
              <a:t>flexible study.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 smtClean="0"/>
              <a:t>This machine can produce many type emulsion,  and</a:t>
            </a:r>
            <a:r>
              <a:rPr lang="en-US" altLang="ja-JP" baseline="0" dirty="0" smtClean="0"/>
              <a:t> that fine crystal type is used for our experiment</a:t>
            </a:r>
            <a:r>
              <a:rPr lang="en-US" altLang="ja-JP" dirty="0" smtClean="0"/>
              <a:t>.</a:t>
            </a:r>
          </a:p>
          <a:p>
            <a:r>
              <a:rPr lang="en-US" altLang="ja-JP" dirty="0" smtClean="0"/>
              <a:t>And </a:t>
            </a:r>
            <a:r>
              <a:rPr lang="en-US" altLang="ja-JP" dirty="0" smtClean="0"/>
              <a:t>then we are planning next machine which volume scale is 3 times of this one.</a:t>
            </a:r>
          </a:p>
          <a:p>
            <a:r>
              <a:rPr lang="en-US" altLang="ja-JP" dirty="0" smtClean="0"/>
              <a:t>We can do 100kg scale experiments in maximum.</a:t>
            </a:r>
          </a:p>
          <a:p>
            <a:endParaRPr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DFF362-9028-4DFA-B5D7-393AC37DCB28}" type="slidenum">
              <a:rPr lang="ja-JP" altLang="en-US" smtClean="0"/>
              <a:pPr>
                <a:defRPr/>
              </a:pPr>
              <a:t>14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フロキュレート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4E7F5-1A13-495D-A37D-CB797F213913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4E7F5-1A13-495D-A37D-CB797F213913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4E7F5-1A13-495D-A37D-CB797F213913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4E7F5-1A13-495D-A37D-CB797F213913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イントリンジンク</a:t>
            </a:r>
            <a:endParaRPr kumimoji="1" lang="en-US" altLang="ja-JP" dirty="0" smtClean="0"/>
          </a:p>
          <a:p>
            <a:r>
              <a:rPr kumimoji="1" lang="en-US" altLang="ja-JP" dirty="0" smtClean="0"/>
              <a:t>high contrast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4E7F5-1A13-495D-A37D-CB797F213913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4E7F5-1A13-495D-A37D-CB797F213913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aseline="0" dirty="0" smtClean="0"/>
              <a:t>I introduce readout system with a certain test case.</a:t>
            </a:r>
          </a:p>
          <a:p>
            <a:endParaRPr kumimoji="1"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4E7F5-1A13-495D-A37D-CB797F213913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ノート プレースホルダ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en-US"/>
              <a:t>We used nuclei recoil tracks induced by 14 MeV neutron by D-T reaction for the development of readout system.</a:t>
            </a:r>
          </a:p>
          <a:p>
            <a:pPr lvl="0"/>
            <a:endParaRPr lang="en-US"/>
          </a:p>
          <a:p>
            <a:pPr lvl="0"/>
            <a:r>
              <a:rPr lang="en-US"/>
              <a:t>These are the actual images of recoil tracks, and mostly Br recoil, because of low sensitivity turning.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 smtClean="0"/>
              <a:t>Fit to </a:t>
            </a:r>
            <a:r>
              <a:rPr kumimoji="1" lang="en-US" altLang="ja-JP" dirty="0" err="1" smtClean="0"/>
              <a:t>elipse</a:t>
            </a:r>
            <a:endParaRPr kumimoji="1" lang="en-US" altLang="ja-JP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 smtClean="0"/>
              <a:t>best </a:t>
            </a:r>
            <a:r>
              <a:rPr kumimoji="1" lang="en-US" altLang="ja-JP" dirty="0" smtClean="0"/>
              <a:t>focus </a:t>
            </a:r>
            <a:r>
              <a:rPr kumimoji="1" lang="en-US" altLang="ja-JP" dirty="0" smtClean="0"/>
              <a:t>selection</a:t>
            </a:r>
            <a:r>
              <a:rPr kumimoji="1" lang="en-US" altLang="ja-JP" baseline="0" dirty="0" smtClean="0"/>
              <a:t> to reject </a:t>
            </a:r>
            <a:r>
              <a:rPr kumimoji="1" lang="en-US" altLang="ja-JP" baseline="0" dirty="0" smtClean="0"/>
              <a:t>out </a:t>
            </a:r>
            <a:r>
              <a:rPr kumimoji="1" lang="en-US" altLang="ja-JP" baseline="0" dirty="0" smtClean="0"/>
              <a:t>focus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aseline="0" dirty="0" smtClean="0"/>
              <a:t>Finally we can get the exact position of candidate, and many parameters.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4E7F5-1A13-495D-A37D-CB797F213913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4E7F5-1A13-495D-A37D-CB797F213913}" type="slidenum">
              <a:rPr kumimoji="1" lang="ja-JP" altLang="en-US" smtClean="0"/>
              <a:pPr/>
              <a:t>4</a:t>
            </a:fld>
            <a:endParaRPr kumimoji="1" lang="ja-JP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4E7F5-1A13-495D-A37D-CB797F213913}" type="slidenum">
              <a:rPr kumimoji="1" lang="ja-JP" altLang="en-US" smtClean="0"/>
              <a:pPr/>
              <a:t>25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1200" b="1" i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</a:t>
            </a:r>
            <a:r>
              <a:rPr kumimoji="1" lang="en-US" altLang="ja-JP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uper </a:t>
            </a:r>
            <a:r>
              <a:rPr kumimoji="1" lang="en-US" altLang="ja-JP" sz="1200" b="1" i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</a:t>
            </a:r>
            <a:r>
              <a:rPr kumimoji="1" lang="en-US" altLang="ja-JP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hoton </a:t>
            </a:r>
            <a:r>
              <a:rPr kumimoji="1" lang="en-US" altLang="ja-JP" sz="1200" b="1" i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ring-8</a:t>
            </a:r>
            <a:r>
              <a:rPr kumimoji="1" lang="en-US" altLang="ja-JP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kumimoji="1" lang="en-US" altLang="ja-JP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GeV</a:t>
            </a:r>
            <a:endParaRPr kumimoji="1" lang="en-US" altLang="ja-JP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kumimoji="1" lang="en-US" altLang="ja-JP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world largest</a:t>
            </a:r>
            <a:r>
              <a:rPr kumimoji="1" lang="en-US" altLang="ja-JP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synchrotron radiation facility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4E7F5-1A13-495D-A37D-CB797F213913}" type="slidenum">
              <a:rPr kumimoji="1" lang="ja-JP" altLang="en-US" smtClean="0"/>
              <a:pPr/>
              <a:t>26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ja-JP" dirty="0" smtClean="0"/>
              <a:t>candidate</a:t>
            </a:r>
            <a:r>
              <a:rPr lang="en-US" altLang="ja-JP" baseline="0" dirty="0" smtClean="0"/>
              <a:t>s selected from optical micro scope</a:t>
            </a:r>
          </a:p>
          <a:p>
            <a:r>
              <a:rPr lang="en-US" altLang="ja-JP" dirty="0" smtClean="0"/>
              <a:t>elliptical</a:t>
            </a:r>
            <a:r>
              <a:rPr lang="en-US" altLang="ja-JP" baseline="0" dirty="0" smtClean="0"/>
              <a:t> image of candidates become tracks.</a:t>
            </a:r>
            <a:endParaRPr lang="ja-JP" altLang="en-US" dirty="0" smtClean="0"/>
          </a:p>
        </p:txBody>
      </p:sp>
      <p:sp>
        <p:nvSpPr>
          <p:cNvPr id="74756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B0C46C5-F2A3-49AD-BAE3-3C2B6C47ADCC}" type="slidenum">
              <a:rPr lang="ja-JP" altLang="en-US" smtClean="0"/>
              <a:pPr/>
              <a:t>27</a:t>
            </a:fld>
            <a:endParaRPr lang="ja-JP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ノート プレースホルダ 2"/>
          <p:cNvSpPr txBox="1">
            <a:spLocks noGrp="1"/>
          </p:cNvSpPr>
          <p:nvPr>
            <p:ph type="body" sz="quarter" idx="1"/>
          </p:nvPr>
        </p:nvSpPr>
        <p:spPr>
          <a:xfrm>
            <a:off x="685830" y="4343322"/>
            <a:ext cx="5486308" cy="4284823"/>
          </a:xfrm>
        </p:spPr>
        <p:txBody>
          <a:bodyPr/>
          <a:lstStyle/>
          <a:p>
            <a:pPr lvl="0"/>
            <a:r>
              <a:rPr lang="en-US" altLang="ja-JP" dirty="0" smtClean="0"/>
              <a:t>This</a:t>
            </a:r>
            <a:r>
              <a:rPr lang="en-US" altLang="ja-JP" baseline="0" dirty="0" smtClean="0"/>
              <a:t> is check of efficiency with signal selection with optical microscope</a:t>
            </a:r>
            <a:endParaRPr lang="en-US" altLang="ja-JP" dirty="0" smtClean="0"/>
          </a:p>
          <a:p>
            <a:pPr lvl="0"/>
            <a:r>
              <a:rPr lang="en-US" dirty="0" smtClean="0"/>
              <a:t>This </a:t>
            </a:r>
            <a:r>
              <a:rPr lang="en-US" dirty="0"/>
              <a:t>is </a:t>
            </a:r>
            <a:r>
              <a:rPr lang="en-US" dirty="0" smtClean="0"/>
              <a:t>events plot using </a:t>
            </a:r>
            <a:r>
              <a:rPr lang="en-US" dirty="0" err="1" smtClean="0"/>
              <a:t>Ellipticity</a:t>
            </a:r>
            <a:r>
              <a:rPr lang="en-US" dirty="0" smtClean="0"/>
              <a:t> with </a:t>
            </a:r>
            <a:r>
              <a:rPr lang="en-US" dirty="0"/>
              <a:t>optical microscope.</a:t>
            </a:r>
          </a:p>
          <a:p>
            <a:pPr lvl="0"/>
            <a:r>
              <a:rPr lang="en-US" dirty="0"/>
              <a:t>Horizontal axis is Minor, and </a:t>
            </a:r>
            <a:r>
              <a:rPr lang="en-US" dirty="0" err="1"/>
              <a:t>vartical</a:t>
            </a:r>
            <a:r>
              <a:rPr lang="en-US" dirty="0"/>
              <a:t> axis is Major length of Ellipse.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 smtClean="0"/>
              <a:t>クリック</a:t>
            </a:r>
            <a:endParaRPr lang="en-US" altLang="ja-JP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 smtClean="0"/>
              <a:t>With</a:t>
            </a:r>
            <a:r>
              <a:rPr lang="en-US" altLang="ja-JP" baseline="0" dirty="0" smtClean="0"/>
              <a:t> X-ray information, we can reject noise.</a:t>
            </a:r>
            <a:endParaRPr lang="en-US" altLang="ja-JP" dirty="0" smtClean="0"/>
          </a:p>
          <a:p>
            <a:pPr lvl="0"/>
            <a:r>
              <a:rPr lang="ja-JP" altLang="en-US" dirty="0" smtClean="0"/>
              <a:t>クリック</a:t>
            </a:r>
            <a:endParaRPr lang="en-US" altLang="ja-JP" dirty="0" smtClean="0"/>
          </a:p>
          <a:p>
            <a:pPr lvl="0"/>
            <a:r>
              <a:rPr lang="en-US" altLang="ja-JP" dirty="0" smtClean="0"/>
              <a:t>With this results,</a:t>
            </a:r>
            <a:r>
              <a:rPr lang="en-US" altLang="ja-JP" baseline="0" dirty="0" smtClean="0"/>
              <a:t> we can draw a cut line here. </a:t>
            </a:r>
            <a:endParaRPr lang="en-US" altLang="ja-JP" dirty="0" smtClean="0"/>
          </a:p>
          <a:p>
            <a:pPr lvl="0"/>
            <a:r>
              <a:rPr lang="ja-JP" altLang="en-US" dirty="0" smtClean="0"/>
              <a:t>クリック</a:t>
            </a:r>
            <a:endParaRPr lang="en-US" altLang="ja-JP" dirty="0" smtClean="0"/>
          </a:p>
          <a:p>
            <a:pPr lvl="0"/>
            <a:r>
              <a:rPr lang="en-US" altLang="ja-JP" dirty="0" smtClean="0"/>
              <a:t>These</a:t>
            </a:r>
            <a:r>
              <a:rPr lang="ja-JP" altLang="en-US" baseline="0" dirty="0" smtClean="0"/>
              <a:t> </a:t>
            </a:r>
            <a:r>
              <a:rPr lang="en-US" altLang="ja-JP" baseline="0" dirty="0" smtClean="0"/>
              <a:t>signals indicate the incidence direction of neutron</a:t>
            </a:r>
          </a:p>
          <a:p>
            <a:pPr lvl="0"/>
            <a:r>
              <a:rPr lang="en-US" dirty="0" smtClean="0"/>
              <a:t>And bottom figure is the optical</a:t>
            </a:r>
            <a:r>
              <a:rPr lang="en-US" baseline="0" dirty="0" smtClean="0"/>
              <a:t> readout efficiency of this black cut line.</a:t>
            </a:r>
            <a:endParaRPr lang="en-US" dirty="0" smtClean="0"/>
          </a:p>
          <a:p>
            <a:pPr lvl="0"/>
            <a:r>
              <a:rPr lang="ja-JP" altLang="en-US" dirty="0" smtClean="0"/>
              <a:t>クリック</a:t>
            </a:r>
            <a:endParaRPr lang="en-US" altLang="ja-JP" dirty="0" smtClean="0"/>
          </a:p>
          <a:p>
            <a:pPr lvl="0"/>
            <a:r>
              <a:rPr lang="en-US" dirty="0" smtClean="0"/>
              <a:t>We </a:t>
            </a:r>
            <a:r>
              <a:rPr lang="en-US" dirty="0"/>
              <a:t>can detect tracks until 200nm visible length by using optical microscope</a:t>
            </a:r>
            <a:r>
              <a:rPr lang="en-US" dirty="0" smtClean="0"/>
              <a:t>.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Like these,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fundermental</a:t>
            </a:r>
            <a:r>
              <a:rPr lang="en-US" baseline="0" dirty="0" smtClean="0"/>
              <a:t> readout system is established.</a:t>
            </a:r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2. simulation shows that it changes dull ellipse to sharp ellipse</a:t>
            </a:r>
          </a:p>
          <a:p>
            <a:r>
              <a:rPr kumimoji="1" lang="ja-JP" altLang="en-US" dirty="0" smtClean="0"/>
              <a:t>フルレッセンス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4E7F5-1A13-495D-A37D-CB797F213913}" type="slidenum">
              <a:rPr kumimoji="1" lang="ja-JP" altLang="en-US" smtClean="0"/>
              <a:pPr/>
              <a:t>29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4E7F5-1A13-495D-A37D-CB797F213913}" type="slidenum">
              <a:rPr kumimoji="1" lang="ja-JP" altLang="en-US" smtClean="0"/>
              <a:pPr/>
              <a:t>31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ja-JP" dirty="0" smtClean="0"/>
          </a:p>
        </p:txBody>
      </p:sp>
      <p:sp>
        <p:nvSpPr>
          <p:cNvPr id="74756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D96DC22-1E14-4457-8549-ACB9BC92CDD6}" type="slidenum">
              <a:rPr lang="ja-JP" altLang="en-US" smtClean="0">
                <a:latin typeface="Arial" pitchFamily="34" charset="0"/>
              </a:rPr>
              <a:pPr/>
              <a:t>32</a:t>
            </a:fld>
            <a:endParaRPr lang="ja-JP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56841-73B8-4CDE-B46F-FF03CE173FD6}" type="slidenum">
              <a:rPr kumimoji="1" lang="ja-JP" altLang="en-US" smtClean="0"/>
              <a:pPr/>
              <a:t>33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Thank you for your kind attention.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4E7F5-1A13-495D-A37D-CB797F213913}" type="slidenum">
              <a:rPr kumimoji="1" lang="ja-JP" altLang="en-US" smtClean="0"/>
              <a:pPr/>
              <a:t>35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r>
              <a:rPr kumimoji="1" lang="en-US" altLang="ja-JP" dirty="0" smtClean="0"/>
              <a:t>  Recent experiments</a:t>
            </a:r>
            <a:r>
              <a:rPr kumimoji="1" lang="en-US" altLang="ja-JP" baseline="0" dirty="0" smtClean="0"/>
              <a:t> show exact velocity of solar systems, and we can calculate Dark matter density near the solar system.</a:t>
            </a:r>
            <a:endParaRPr kumimoji="1" lang="en-US" altLang="ja-JP" dirty="0" smtClean="0"/>
          </a:p>
          <a:p>
            <a:pPr>
              <a:buFont typeface="Arial" pitchFamily="34" charset="0"/>
              <a:buNone/>
            </a:pPr>
            <a:r>
              <a:rPr kumimoji="1" lang="en-US" altLang="ja-JP" dirty="0" smtClean="0"/>
              <a:t>  we can assume the dark matter flux because of solar system velocity and dark matter mass.</a:t>
            </a:r>
          </a:p>
          <a:p>
            <a:pPr>
              <a:buFont typeface="Arial" pitchFamily="34" charset="0"/>
              <a:buNone/>
            </a:pPr>
            <a:r>
              <a:rPr kumimoji="1" lang="en-US" altLang="ja-JP" dirty="0" smtClean="0"/>
              <a:t>  and that</a:t>
            </a:r>
            <a:r>
              <a:rPr kumimoji="1" lang="en-US" altLang="ja-JP" baseline="0" dirty="0" smtClean="0"/>
              <a:t> of velocity distribution is limited escape speed and maybe </a:t>
            </a:r>
            <a:r>
              <a:rPr kumimoji="1" lang="en-US" altLang="ja-JP" baseline="0" dirty="0" err="1" smtClean="0"/>
              <a:t>maxwellian</a:t>
            </a:r>
            <a:r>
              <a:rPr kumimoji="1" lang="en-US" altLang="ja-JP" baseline="0" dirty="0" smtClean="0"/>
              <a:t>.</a:t>
            </a:r>
            <a:endParaRPr kumimoji="1"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4E7F5-1A13-495D-A37D-CB797F213913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89D0AE-89AA-4461-A96B-CAB2692352D4}" type="slidenum">
              <a:rPr lang="en-GB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GB" altLang="ja-JP" smtClean="0"/>
          </a:p>
        </p:txBody>
      </p:sp>
      <p:sp>
        <p:nvSpPr>
          <p:cNvPr id="727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8" name="Text Box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81" y="4343144"/>
            <a:ext cx="5487041" cy="4116482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ja-JP" dirty="0" smtClean="0"/>
              <a:t>Their method is this scheme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dirty="0" smtClean="0"/>
              <a:t>Solar system </a:t>
            </a:r>
            <a:r>
              <a:rPr lang="en-US" altLang="ja-JP" dirty="0" err="1" smtClean="0"/>
              <a:t>recieves</a:t>
            </a:r>
            <a:r>
              <a:rPr lang="en-US" altLang="ja-JP" dirty="0" smtClean="0"/>
              <a:t> WIMP wind,</a:t>
            </a:r>
            <a:r>
              <a:rPr lang="en-US" altLang="ja-JP" baseline="0" dirty="0" smtClean="0"/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baseline="0" dirty="0" smtClean="0"/>
              <a:t>Revolution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baseline="0" dirty="0" smtClean="0"/>
              <a:t>WIMP wind velocity is </a:t>
            </a:r>
            <a:r>
              <a:rPr lang="en-US" altLang="ja-JP" dirty="0" smtClean="0"/>
              <a:t>oscillating</a:t>
            </a:r>
          </a:p>
          <a:p>
            <a:pPr eaLnBrk="1" hangingPunct="1">
              <a:spcBef>
                <a:spcPct val="0"/>
              </a:spcBef>
            </a:pPr>
            <a:endParaRPr lang="ja-JP" alt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dark matter discovery cant</a:t>
            </a:r>
            <a:r>
              <a:rPr kumimoji="1" lang="en-US" altLang="ja-JP" baseline="0" dirty="0" smtClean="0"/>
              <a:t> be concluded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4E7F5-1A13-495D-A37D-CB797F213913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4E7F5-1A13-495D-A37D-CB797F213913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79469"/>
            <a:endParaRPr kumimoji="1"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7EA52-B232-4F8E-B23C-88F3E2CE6982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Then I</a:t>
            </a:r>
            <a:r>
              <a:rPr kumimoji="1" lang="en-US" altLang="ja-JP" baseline="0" dirty="0" smtClean="0"/>
              <a:t> show how we realize such experiments.</a:t>
            </a:r>
          </a:p>
          <a:p>
            <a:r>
              <a:rPr kumimoji="1" lang="en-US" altLang="ja-JP" baseline="0" dirty="0" smtClean="0"/>
              <a:t>First section is detector improvement.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4E7F5-1A13-495D-A37D-CB797F213913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so</a:t>
            </a:r>
            <a:r>
              <a:rPr kumimoji="1" lang="en-US" altLang="ja-JP" baseline="0" dirty="0" smtClean="0"/>
              <a:t> we tried to develop such fine grain emulsion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4E7F5-1A13-495D-A37D-CB797F213913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19850" t="29850" r="21841" b="10389"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298575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73463"/>
            <a:ext cx="6400800" cy="695325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ja-JP" altLang="en-US" smtClean="0"/>
              <a:t>マスタ サブタイトルの書式設定</a:t>
            </a:r>
            <a:endParaRPr lang="ja-JP" alt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3505200" y="5373688"/>
            <a:ext cx="2133600" cy="47625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4B2455A2-5DBE-49FD-8F43-394E6BEC2B49}" type="datetime1">
              <a:rPr kumimoji="1" lang="ja-JP" altLang="en-US" smtClean="0"/>
              <a:pPr/>
              <a:t>2013/10/14</a:t>
            </a:fld>
            <a:endParaRPr kumimoji="1" lang="ja-JP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4797425"/>
            <a:ext cx="2895600" cy="476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アイコンをクリックして図を追加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6739876-5DF2-41EB-8D2A-7322C3762552}" type="datetime1">
              <a:rPr kumimoji="1" lang="ja-JP" altLang="en-US" smtClean="0"/>
              <a:pPr/>
              <a:t>2013/10/14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70EEB7-F7A4-485C-A442-60BE431A20FE}" type="datetime1">
              <a:rPr kumimoji="1" lang="ja-JP" altLang="en-US" smtClean="0"/>
              <a:pPr/>
              <a:t>2013/10/14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15113" y="-26988"/>
            <a:ext cx="2071687" cy="6153151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395288" y="-26988"/>
            <a:ext cx="6067425" cy="6153151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3933B1-E4E2-419F-BE61-04DED2A57113}" type="datetime1">
              <a:rPr kumimoji="1" lang="ja-JP" altLang="en-US" smtClean="0"/>
              <a:pPr/>
              <a:t>2013/10/14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179512" y="908720"/>
            <a:ext cx="2808312" cy="2736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 dirty="0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84168" y="908720"/>
            <a:ext cx="2808312" cy="2736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 dirty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4A8DACB-663D-4318-A24B-9018E5C21A36}" type="datetime1">
              <a:rPr kumimoji="1" lang="ja-JP" altLang="en-US" smtClean="0"/>
              <a:pPr/>
              <a:t>2013/10/14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  <p:sp>
        <p:nvSpPr>
          <p:cNvPr id="10" name="コンテンツ プレースホルダ 3"/>
          <p:cNvSpPr>
            <a:spLocks noGrp="1"/>
          </p:cNvSpPr>
          <p:nvPr>
            <p:ph sz="half" idx="15"/>
          </p:nvPr>
        </p:nvSpPr>
        <p:spPr>
          <a:xfrm>
            <a:off x="3131840" y="908720"/>
            <a:ext cx="2808312" cy="2736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 dirty="0"/>
          </a:p>
        </p:txBody>
      </p:sp>
      <p:sp>
        <p:nvSpPr>
          <p:cNvPr id="12" name="コンテンツ プレースホルダ 2"/>
          <p:cNvSpPr>
            <a:spLocks noGrp="1"/>
          </p:cNvSpPr>
          <p:nvPr>
            <p:ph sz="half" idx="16"/>
          </p:nvPr>
        </p:nvSpPr>
        <p:spPr>
          <a:xfrm>
            <a:off x="179512" y="3717032"/>
            <a:ext cx="2808312" cy="2736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 dirty="0"/>
          </a:p>
        </p:txBody>
      </p:sp>
      <p:sp>
        <p:nvSpPr>
          <p:cNvPr id="13" name="コンテンツ プレースホルダ 3"/>
          <p:cNvSpPr>
            <a:spLocks noGrp="1"/>
          </p:cNvSpPr>
          <p:nvPr>
            <p:ph sz="half" idx="17"/>
          </p:nvPr>
        </p:nvSpPr>
        <p:spPr>
          <a:xfrm>
            <a:off x="6084168" y="3717032"/>
            <a:ext cx="2808312" cy="2736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 dirty="0"/>
          </a:p>
        </p:txBody>
      </p:sp>
      <p:sp>
        <p:nvSpPr>
          <p:cNvPr id="14" name="コンテンツ プレースホルダ 3"/>
          <p:cNvSpPr>
            <a:spLocks noGrp="1"/>
          </p:cNvSpPr>
          <p:nvPr>
            <p:ph sz="half" idx="18"/>
          </p:nvPr>
        </p:nvSpPr>
        <p:spPr>
          <a:xfrm>
            <a:off x="3131840" y="3717032"/>
            <a:ext cx="2808312" cy="2736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 noChangeAspect="1"/>
          </p:cNvSpPr>
          <p:nvPr>
            <p:ph sz="half" idx="1"/>
          </p:nvPr>
        </p:nvSpPr>
        <p:spPr>
          <a:xfrm>
            <a:off x="117848" y="1052736"/>
            <a:ext cx="2941984" cy="521744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 dirty="0"/>
          </a:p>
        </p:txBody>
      </p:sp>
      <p:sp>
        <p:nvSpPr>
          <p:cNvPr id="4" name="コンテンツ プレースホルダ 3"/>
          <p:cNvSpPr>
            <a:spLocks noGrp="1" noChangeAspect="1"/>
          </p:cNvSpPr>
          <p:nvPr>
            <p:ph sz="half" idx="2"/>
          </p:nvPr>
        </p:nvSpPr>
        <p:spPr>
          <a:xfrm>
            <a:off x="6084168" y="1052736"/>
            <a:ext cx="2941984" cy="521744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91B86EF-29DB-4FBA-BE80-A2CF20E64F59}" type="datetime1">
              <a:rPr kumimoji="1" lang="ja-JP" altLang="en-US" smtClean="0"/>
              <a:pPr/>
              <a:t>2013/10/14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  <p:sp>
        <p:nvSpPr>
          <p:cNvPr id="8" name="コンテンツ プレースホルダ 2"/>
          <p:cNvSpPr>
            <a:spLocks noGrp="1" noChangeAspect="1"/>
          </p:cNvSpPr>
          <p:nvPr>
            <p:ph sz="half" idx="13"/>
          </p:nvPr>
        </p:nvSpPr>
        <p:spPr>
          <a:xfrm>
            <a:off x="3101008" y="1052736"/>
            <a:ext cx="2941984" cy="521744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A923D4-3F6C-4CB8-A7B5-A2D6841DA74B}" type="datetime1">
              <a:rPr lang="ja-JP" altLang="en-US" smtClean="0"/>
              <a:pPr>
                <a:defRPr/>
              </a:pPr>
              <a:t>2013/10/14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5107E-7E08-4B33-9C3E-A2D9D8A29647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10356A-3C1C-4CAA-9B43-FBC8AB92F589}" type="datetime1">
              <a:rPr lang="ja-JP" altLang="en-US" smtClean="0"/>
              <a:pPr>
                <a:defRPr/>
              </a:pPr>
              <a:t>2013/10/14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D6C7C7-93D6-458A-8D9F-25E1F1F57FBE}" type="slidenum">
              <a:rPr lang="ja-JP" altLang="en-US" smtClean="0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51D502-759F-4B2A-96F3-4FE9A4EC41C3}" type="datetime1">
              <a:rPr lang="ja-JP" altLang="en-US" smtClean="0"/>
              <a:pPr>
                <a:defRPr/>
              </a:pPr>
              <a:t>2013/10/14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E3787B-8FB0-4016-BAB1-37C7AA955E22}" type="slidenum">
              <a:rPr lang="ja-JP" altLang="en-US" smtClean="0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3E5938-60D2-4BCC-8327-BD03AD90F8BA}" type="datetime1">
              <a:rPr lang="ja-JP" altLang="en-US" smtClean="0"/>
              <a:pPr>
                <a:defRPr/>
              </a:pPr>
              <a:t>2013/10/14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901630-17AC-41E8-AF4B-07B4A088F122}" type="slidenum">
              <a:rPr lang="ja-JP" altLang="en-US" smtClean="0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612221-4E68-4162-95C6-3482F44AEF43}" type="datetime1">
              <a:rPr lang="ja-JP" altLang="en-US" smtClean="0"/>
              <a:pPr>
                <a:defRPr/>
              </a:pPr>
              <a:t>2013/10/14</a:t>
            </a:fld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93BE0A-F9D8-4CCE-9C07-A7D172FF0B53}" type="slidenum">
              <a:rPr lang="ja-JP" altLang="en-US" smtClean="0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484805-B001-4A67-8674-ED602D3D8CB5}" type="datetime1">
              <a:rPr kumimoji="1" lang="ja-JP" altLang="en-US" smtClean="0"/>
              <a:pPr/>
              <a:t>2013/10/14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4835FD-0077-4057-BDD4-ED0F30CE941F}" type="datetime1">
              <a:rPr lang="ja-JP" altLang="en-US" smtClean="0"/>
              <a:pPr>
                <a:defRPr/>
              </a:pPr>
              <a:t>2013/10/14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98BB3F-1D4A-4992-B3B6-74E33F89C562}" type="slidenum">
              <a:rPr lang="ja-JP" altLang="en-US" smtClean="0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0F79E1-2C80-446F-A8C5-EC5979D43A2E}" type="datetime1">
              <a:rPr lang="ja-JP" altLang="en-US" smtClean="0"/>
              <a:pPr>
                <a:defRPr/>
              </a:pPr>
              <a:t>2013/10/14</a:t>
            </a:fld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37D98-222F-48D9-BEED-DAC1D4CB61C2}" type="slidenum">
              <a:rPr lang="ja-JP" altLang="en-US" smtClean="0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4B7E3E-3EE2-4203-9878-85D359ABB8C2}" type="datetime1">
              <a:rPr lang="ja-JP" altLang="en-US" smtClean="0"/>
              <a:pPr>
                <a:defRPr/>
              </a:pPr>
              <a:t>2013/10/14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F37F30-F15C-449F-B5FA-F7593F0BB97C}" type="slidenum">
              <a:rPr lang="ja-JP" altLang="en-US" smtClean="0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ja-JP" altLang="en-US" smtClean="0"/>
              <a:t>アイコンをクリックして図を追加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3B31A9-9B59-4C58-A558-033B0B4E7C78}" type="datetime1">
              <a:rPr lang="ja-JP" altLang="en-US" smtClean="0"/>
              <a:pPr>
                <a:defRPr/>
              </a:pPr>
              <a:t>2013/10/14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AED71D-39C9-4136-A194-1FBE2256A6B4}" type="slidenum">
              <a:rPr lang="ja-JP" altLang="en-US" smtClean="0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53524B-2AAA-4281-97D9-84D06F809A47}" type="datetime1">
              <a:rPr lang="ja-JP" altLang="en-US" smtClean="0"/>
              <a:pPr>
                <a:defRPr/>
              </a:pPr>
              <a:t>2013/10/14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A38CB1-6C4A-4194-A0EE-9FFC916032B1}" type="slidenum">
              <a:rPr lang="ja-JP" altLang="en-US" smtClean="0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258C95F-3F85-4337-99DD-4C12C8EED440}" type="datetime1">
              <a:rPr lang="ja-JP" altLang="en-US" smtClean="0"/>
              <a:pPr>
                <a:defRPr/>
              </a:pPr>
              <a:t>2013/10/14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B684FB-4717-483E-A2BC-06144E02E4C4}" type="slidenum">
              <a:rPr lang="ja-JP" altLang="en-US" smtClean="0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>
              <a:defRPr>
                <a:latin typeface="Times New Roman" pitchFamily="18" charset="0"/>
                <a:ea typeface="+mj-ea"/>
                <a:cs typeface="Times New Roman" pitchFamily="18" charset="0"/>
              </a:defRPr>
            </a:lvl2pPr>
            <a:lvl3pPr>
              <a:defRPr>
                <a:latin typeface="Times New Roman" pitchFamily="18" charset="0"/>
                <a:ea typeface="+mj-ea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ea typeface="+mj-ea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ea typeface="+mj-ea"/>
                <a:cs typeface="Times New Roman" pitchFamily="18" charset="0"/>
              </a:defRPr>
            </a:lvl5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1691F3-4830-4C22-B7FA-2C22E3472E04}" type="datetime1">
              <a:rPr kumimoji="1" lang="ja-JP" altLang="en-US" smtClean="0"/>
              <a:pPr/>
              <a:t>2013/10/14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3993083"/>
            <a:ext cx="7772400" cy="1362075"/>
          </a:xfrm>
        </p:spPr>
        <p:txBody>
          <a:bodyPr anchor="t"/>
          <a:lstStyle>
            <a:lvl1pPr algn="ctr">
              <a:defRPr sz="3200" b="1" cap="all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492896"/>
            <a:ext cx="7772400" cy="1500187"/>
          </a:xfrm>
        </p:spPr>
        <p:txBody>
          <a:bodyPr anchor="b"/>
          <a:lstStyle>
            <a:lvl1pPr marL="0" indent="0" algn="ctr">
              <a:buNone/>
              <a:defRPr sz="4000" b="1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37C94D-7A01-47D0-8268-F740E6786EBF}" type="datetime1">
              <a:rPr kumimoji="1" lang="ja-JP" altLang="en-US" smtClean="0"/>
              <a:pPr/>
              <a:t>2013/10/14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 noChangeAspect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 dirty="0"/>
          </a:p>
        </p:txBody>
      </p:sp>
      <p:sp>
        <p:nvSpPr>
          <p:cNvPr id="4" name="コンテンツ プレースホルダ 3"/>
          <p:cNvSpPr>
            <a:spLocks noGrp="1" noChangeAspect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0CC9E9-53D6-47AA-8AF3-3840980DDD22}" type="datetime1">
              <a:rPr kumimoji="1" lang="ja-JP" altLang="en-US" smtClean="0"/>
              <a:pPr/>
              <a:t>2013/10/14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179512" y="908720"/>
            <a:ext cx="4320480" cy="2736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 dirty="0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4008" y="908720"/>
            <a:ext cx="4320480" cy="2736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947DA7-C9CE-483F-B175-B94AFCD4726D}" type="datetime1">
              <a:rPr kumimoji="1" lang="ja-JP" altLang="en-US" smtClean="0"/>
              <a:pPr/>
              <a:t>2013/10/14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  <p:sp>
        <p:nvSpPr>
          <p:cNvPr id="8" name="コンテンツ プレースホルダ 2"/>
          <p:cNvSpPr>
            <a:spLocks noGrp="1"/>
          </p:cNvSpPr>
          <p:nvPr>
            <p:ph sz="half" idx="13"/>
          </p:nvPr>
        </p:nvSpPr>
        <p:spPr>
          <a:xfrm>
            <a:off x="179512" y="3789039"/>
            <a:ext cx="4320480" cy="2736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 dirty="0"/>
          </a:p>
        </p:txBody>
      </p:sp>
      <p:sp>
        <p:nvSpPr>
          <p:cNvPr id="9" name="コンテンツ プレースホルダ 3"/>
          <p:cNvSpPr>
            <a:spLocks noGrp="1"/>
          </p:cNvSpPr>
          <p:nvPr>
            <p:ph sz="half" idx="14"/>
          </p:nvPr>
        </p:nvSpPr>
        <p:spPr>
          <a:xfrm>
            <a:off x="4644008" y="3789039"/>
            <a:ext cx="4320480" cy="2736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2142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18539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 dirty="0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2142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18539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BF39B8-94E0-41A4-AA1D-8E172276AEB4}" type="datetime1">
              <a:rPr kumimoji="1" lang="ja-JP" altLang="en-US" smtClean="0"/>
              <a:pPr/>
              <a:t>2013/10/14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  <p:sp>
        <p:nvSpPr>
          <p:cNvPr id="10" name="タイトル 1"/>
          <p:cNvSpPr>
            <a:spLocks noGrp="1"/>
          </p:cNvSpPr>
          <p:nvPr>
            <p:ph type="title"/>
          </p:nvPr>
        </p:nvSpPr>
        <p:spPr>
          <a:xfrm>
            <a:off x="395288" y="-26988"/>
            <a:ext cx="8229600" cy="836613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4AEA67-F828-4C51-A28C-06F55626CA45}" type="datetime1">
              <a:rPr kumimoji="1" lang="ja-JP" altLang="en-US" smtClean="0"/>
              <a:pPr/>
              <a:t>2013/10/14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D0319E-224B-476B-B7F9-C941EF50A09F}" type="datetime1">
              <a:rPr kumimoji="1" lang="ja-JP" altLang="en-US" smtClean="0"/>
              <a:pPr/>
              <a:t>2013/10/14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6" cstate="print"/>
          <a:srcRect l="19850" t="29850" r="21841" b="62650"/>
          <a:stretch>
            <a:fillRect/>
          </a:stretch>
        </p:blipFill>
        <p:spPr bwMode="auto">
          <a:xfrm>
            <a:off x="0" y="-27384"/>
            <a:ext cx="91440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823913"/>
            <a:ext cx="9144000" cy="144462"/>
          </a:xfrm>
          <a:prstGeom prst="rect">
            <a:avLst/>
          </a:prstGeom>
          <a:gradFill rotWithShape="1">
            <a:gsLst>
              <a:gs pos="0">
                <a:srgbClr val="0F0F0F"/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baseline="0">
              <a:latin typeface="Times New Roman" pitchFamily="18" charset="0"/>
              <a:ea typeface="Meiryo UI" pitchFamily="50" charset="-128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0825" y="6524625"/>
            <a:ext cx="2133600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>
                <a:latin typeface="Times New Roman" pitchFamily="18" charset="0"/>
                <a:ea typeface="Meiryo UI" pitchFamily="50" charset="-128"/>
              </a:defRPr>
            </a:lvl1pPr>
          </a:lstStyle>
          <a:p>
            <a:fld id="{9CF7F385-9CD3-48C9-8566-42348108AD12}" type="datetime1">
              <a:rPr kumimoji="1" lang="ja-JP" altLang="en-US" smtClean="0"/>
              <a:pPr/>
              <a:t>2013/10/14</a:t>
            </a:fld>
            <a:endParaRPr kumimoji="1" lang="ja-JP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24625"/>
            <a:ext cx="2895600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>
                <a:latin typeface="Times New Roman" pitchFamily="18" charset="0"/>
                <a:ea typeface="Meiryo UI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31013" y="6524625"/>
            <a:ext cx="2133600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latin typeface="Times New Roman" pitchFamily="18" charset="0"/>
                <a:ea typeface="Meiryo UI" pitchFamily="50" charset="-128"/>
              </a:defRPr>
            </a:lvl1pPr>
          </a:lstStyle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6988"/>
            <a:ext cx="91440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3600" baseline="0">
          <a:solidFill>
            <a:srgbClr val="FFFFFF"/>
          </a:solidFill>
          <a:latin typeface="Times New Roman" pitchFamily="18" charset="0"/>
          <a:ea typeface="Meiryo UI" pitchFamily="50" charset="-128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Arial" charset="0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Arial" charset="0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Arial" charset="0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Arial" charset="0"/>
          <a:ea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Arial" charset="0"/>
          <a:ea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Arial" charset="0"/>
          <a:ea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Arial" charset="0"/>
          <a:ea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 baseline="0">
          <a:solidFill>
            <a:schemeClr val="tx1"/>
          </a:solidFill>
          <a:latin typeface="Times New Roman" pitchFamily="18" charset="0"/>
          <a:ea typeface="Meiryo UI" pitchFamily="50" charset="-128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 baseline="0">
          <a:solidFill>
            <a:schemeClr val="tx1"/>
          </a:solidFill>
          <a:latin typeface="Times New Roman" pitchFamily="18" charset="0"/>
          <a:ea typeface="Meiryo UI" pitchFamily="50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 baseline="0">
          <a:solidFill>
            <a:schemeClr val="tx1"/>
          </a:solidFill>
          <a:latin typeface="Times New Roman" pitchFamily="18" charset="0"/>
          <a:ea typeface="Meiryo UI" pitchFamily="50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 baseline="0">
          <a:solidFill>
            <a:schemeClr val="tx1"/>
          </a:solidFill>
          <a:latin typeface="Times New Roman" pitchFamily="18" charset="0"/>
          <a:ea typeface="Meiryo UI" pitchFamily="50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 baseline="0">
          <a:solidFill>
            <a:schemeClr val="tx1"/>
          </a:solidFill>
          <a:latin typeface="Times New Roman" pitchFamily="18" charset="0"/>
          <a:ea typeface="Meiryo UI" pitchFamily="50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09A20EA-3641-418C-ACF8-03DB940ACD05}" type="datetime1">
              <a:rPr lang="ja-JP" altLang="en-US" smtClean="0"/>
              <a:pPr>
                <a:defRPr/>
              </a:pPr>
              <a:t>2013/10/14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E8AF17D-A5C5-4A7A-AB1C-1D8BC32E4EA0}" type="slidenum">
              <a:rPr lang="ja-JP" altLang="en-US" smtClean="0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95536" y="2130425"/>
            <a:ext cx="8352928" cy="1298575"/>
          </a:xfrm>
        </p:spPr>
        <p:txBody>
          <a:bodyPr/>
          <a:lstStyle/>
          <a:p>
            <a:r>
              <a:rPr lang="en-US" altLang="ja-JP" dirty="0" smtClean="0"/>
              <a:t>Directional Dark Matter Search</a:t>
            </a:r>
            <a:br>
              <a:rPr lang="en-US" altLang="ja-JP" dirty="0" smtClean="0"/>
            </a:br>
            <a:r>
              <a:rPr lang="en-US" altLang="ja-JP" dirty="0" smtClean="0"/>
              <a:t>With Ultra Fine Grain Nuclear Emulsion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 smtClean="0"/>
              <a:t>Takashi Asada</a:t>
            </a:r>
          </a:p>
          <a:p>
            <a:r>
              <a:rPr lang="en-US" altLang="ja-JP" dirty="0" smtClean="0"/>
              <a:t>Flab, Nagoya University</a:t>
            </a:r>
          </a:p>
          <a:p>
            <a:r>
              <a:rPr lang="en-US" altLang="ja-JP" sz="2400" dirty="0" smtClean="0"/>
              <a:t>JSPS Research Fellow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69"/>
          <p:cNvGrpSpPr>
            <a:grpSpLocks noChangeAspect="1"/>
          </p:cNvGrpSpPr>
          <p:nvPr/>
        </p:nvGrpSpPr>
        <p:grpSpPr>
          <a:xfrm>
            <a:off x="0" y="930206"/>
            <a:ext cx="7812360" cy="5151775"/>
            <a:chOff x="4067944" y="1299515"/>
            <a:chExt cx="4976815" cy="3353631"/>
          </a:xfrm>
        </p:grpSpPr>
        <p:grpSp>
          <p:nvGrpSpPr>
            <p:cNvPr id="7" name="グループ化 62"/>
            <p:cNvGrpSpPr/>
            <p:nvPr/>
          </p:nvGrpSpPr>
          <p:grpSpPr>
            <a:xfrm>
              <a:off x="4067944" y="1340768"/>
              <a:ext cx="4896544" cy="3240360"/>
              <a:chOff x="4788024" y="4005064"/>
              <a:chExt cx="4104456" cy="2664296"/>
            </a:xfrm>
          </p:grpSpPr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3207" t="11331" r="35861" b="32771"/>
              <a:stretch>
                <a:fillRect/>
              </a:stretch>
            </p:blipFill>
            <p:spPr bwMode="auto">
              <a:xfrm>
                <a:off x="4788024" y="4005064"/>
                <a:ext cx="4104456" cy="26642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" name="テキスト ボックス 10"/>
              <p:cNvSpPr txBox="1"/>
              <p:nvPr/>
            </p:nvSpPr>
            <p:spPr>
              <a:xfrm>
                <a:off x="5364088" y="6119835"/>
                <a:ext cx="936104" cy="1482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200" dirty="0" smtClean="0"/>
                  <a:t>10 </a:t>
                </a:r>
                <a:r>
                  <a:rPr kumimoji="1" lang="en-US" altLang="ja-JP" sz="1200" dirty="0" err="1" smtClean="0"/>
                  <a:t>GeV</a:t>
                </a:r>
                <a:r>
                  <a:rPr kumimoji="1" lang="en-US" altLang="ja-JP" sz="1200" dirty="0" smtClean="0"/>
                  <a:t>/c</a:t>
                </a:r>
                <a:r>
                  <a:rPr kumimoji="1" lang="en-US" altLang="ja-JP" sz="1200" baseline="30000" dirty="0" smtClean="0"/>
                  <a:t>2</a:t>
                </a:r>
                <a:endParaRPr kumimoji="1" lang="ja-JP" altLang="en-US" sz="1200" baseline="30000" dirty="0"/>
              </a:p>
            </p:txBody>
          </p:sp>
          <p:sp>
            <p:nvSpPr>
              <p:cNvPr id="12" name="テキスト ボックス 11"/>
              <p:cNvSpPr txBox="1"/>
              <p:nvPr/>
            </p:nvSpPr>
            <p:spPr>
              <a:xfrm>
                <a:off x="6084168" y="6119835"/>
                <a:ext cx="936104" cy="1482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200" dirty="0" smtClean="0"/>
                  <a:t>2</a:t>
                </a:r>
                <a:r>
                  <a:rPr kumimoji="1" lang="en-US" altLang="ja-JP" sz="1200" dirty="0" smtClean="0"/>
                  <a:t>0 </a:t>
                </a:r>
                <a:r>
                  <a:rPr kumimoji="1" lang="en-US" altLang="ja-JP" sz="1200" dirty="0" err="1" smtClean="0"/>
                  <a:t>GeV</a:t>
                </a:r>
                <a:r>
                  <a:rPr kumimoji="1" lang="en-US" altLang="ja-JP" sz="1200" dirty="0" smtClean="0"/>
                  <a:t>/c</a:t>
                </a:r>
                <a:r>
                  <a:rPr kumimoji="1" lang="en-US" altLang="ja-JP" sz="1200" baseline="30000" dirty="0" smtClean="0"/>
                  <a:t>2</a:t>
                </a:r>
                <a:endParaRPr kumimoji="1" lang="ja-JP" altLang="en-US" sz="1200" baseline="30000" dirty="0"/>
              </a:p>
            </p:txBody>
          </p:sp>
          <p:sp>
            <p:nvSpPr>
              <p:cNvPr id="13" name="テキスト ボックス 12"/>
              <p:cNvSpPr txBox="1"/>
              <p:nvPr/>
            </p:nvSpPr>
            <p:spPr>
              <a:xfrm>
                <a:off x="6804248" y="6119835"/>
                <a:ext cx="936104" cy="1482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200" dirty="0" smtClean="0"/>
                  <a:t>5</a:t>
                </a:r>
                <a:r>
                  <a:rPr kumimoji="1" lang="en-US" altLang="ja-JP" sz="1200" dirty="0" smtClean="0"/>
                  <a:t>0 </a:t>
                </a:r>
                <a:r>
                  <a:rPr kumimoji="1" lang="en-US" altLang="ja-JP" sz="1200" dirty="0" err="1" smtClean="0"/>
                  <a:t>GeV</a:t>
                </a:r>
                <a:r>
                  <a:rPr kumimoji="1" lang="en-US" altLang="ja-JP" sz="1200" dirty="0" smtClean="0"/>
                  <a:t>/c</a:t>
                </a:r>
                <a:r>
                  <a:rPr kumimoji="1" lang="en-US" altLang="ja-JP" sz="1200" baseline="30000" dirty="0" smtClean="0"/>
                  <a:t>2</a:t>
                </a:r>
                <a:endParaRPr kumimoji="1" lang="ja-JP" altLang="en-US" sz="1200" baseline="30000" dirty="0"/>
              </a:p>
            </p:txBody>
          </p:sp>
          <p:sp>
            <p:nvSpPr>
              <p:cNvPr id="14" name="テキスト ボックス 13"/>
              <p:cNvSpPr txBox="1"/>
              <p:nvPr/>
            </p:nvSpPr>
            <p:spPr>
              <a:xfrm>
                <a:off x="7578641" y="6119835"/>
                <a:ext cx="936104" cy="1482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200" dirty="0" smtClean="0"/>
                  <a:t>10</a:t>
                </a:r>
                <a:r>
                  <a:rPr kumimoji="1" lang="en-US" altLang="ja-JP" sz="1200" dirty="0" smtClean="0"/>
                  <a:t>0 </a:t>
                </a:r>
                <a:r>
                  <a:rPr kumimoji="1" lang="en-US" altLang="ja-JP" sz="1200" dirty="0" err="1" smtClean="0"/>
                  <a:t>GeV</a:t>
                </a:r>
                <a:r>
                  <a:rPr kumimoji="1" lang="en-US" altLang="ja-JP" sz="1200" dirty="0" smtClean="0"/>
                  <a:t>/c</a:t>
                </a:r>
                <a:r>
                  <a:rPr kumimoji="1" lang="en-US" altLang="ja-JP" sz="1200" baseline="30000" dirty="0" smtClean="0"/>
                  <a:t>2</a:t>
                </a:r>
                <a:endParaRPr kumimoji="1" lang="ja-JP" altLang="en-US" sz="1200" baseline="30000" dirty="0"/>
              </a:p>
            </p:txBody>
          </p:sp>
        </p:grpSp>
        <p:sp>
          <p:nvSpPr>
            <p:cNvPr id="8" name="テキスト ボックス 7"/>
            <p:cNvSpPr txBox="1"/>
            <p:nvPr/>
          </p:nvSpPr>
          <p:spPr>
            <a:xfrm>
              <a:off x="5600709" y="4412723"/>
              <a:ext cx="3314810" cy="24042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/>
                <a:t>Track length</a:t>
              </a:r>
              <a:r>
                <a:rPr lang="ja-JP" altLang="en-US" dirty="0" smtClean="0"/>
                <a:t> </a:t>
              </a:r>
              <a:r>
                <a:rPr lang="en-US" altLang="ja-JP" dirty="0" smtClean="0"/>
                <a:t>[nm]</a:t>
              </a:r>
              <a:endParaRPr kumimoji="1" lang="ja-JP" altLang="en-US" dirty="0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6444208" y="1628800"/>
              <a:ext cx="2600551" cy="701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b="1" dirty="0" smtClean="0">
                  <a:solidFill>
                    <a:schemeClr val="accent2"/>
                  </a:solidFill>
                </a:rPr>
                <a:t>―</a:t>
              </a:r>
              <a:r>
                <a:rPr lang="ja-JP" altLang="en-US" sz="1600" b="1" dirty="0" smtClean="0"/>
                <a:t> </a:t>
              </a:r>
              <a:r>
                <a:rPr lang="en-US" altLang="ja-JP" sz="1600" b="1" dirty="0" smtClean="0"/>
                <a:t>: 100 </a:t>
              </a:r>
              <a:r>
                <a:rPr lang="en-US" altLang="ja-JP" sz="1600" b="1" dirty="0" err="1" smtClean="0"/>
                <a:t>GeV</a:t>
              </a:r>
              <a:r>
                <a:rPr lang="en-US" altLang="ja-JP" sz="1600" b="1" dirty="0" smtClean="0"/>
                <a:t>/c</a:t>
              </a:r>
              <a:r>
                <a:rPr lang="en-US" altLang="ja-JP" sz="1600" b="1" baseline="30000" dirty="0" smtClean="0"/>
                <a:t>2</a:t>
              </a:r>
              <a:r>
                <a:rPr lang="en-US" altLang="ja-JP" sz="1600" b="1" dirty="0" smtClean="0"/>
                <a:t>  </a:t>
              </a:r>
            </a:p>
            <a:p>
              <a:r>
                <a:rPr lang="en-US" altLang="ja-JP" sz="1600" b="1" dirty="0" smtClean="0">
                  <a:solidFill>
                    <a:schemeClr val="accent1"/>
                  </a:solidFill>
                </a:rPr>
                <a:t>―</a:t>
              </a:r>
              <a:r>
                <a:rPr lang="en-US" altLang="ja-JP" sz="1600" b="1" dirty="0" smtClean="0"/>
                <a:t> :   50 </a:t>
              </a:r>
              <a:r>
                <a:rPr lang="en-US" altLang="ja-JP" sz="1600" b="1" dirty="0" err="1" smtClean="0"/>
                <a:t>GeV</a:t>
              </a:r>
              <a:r>
                <a:rPr lang="en-US" altLang="ja-JP" sz="1600" b="1" dirty="0" smtClean="0"/>
                <a:t>/c</a:t>
              </a:r>
              <a:r>
                <a:rPr lang="en-US" altLang="ja-JP" sz="1600" b="1" baseline="30000" dirty="0" smtClean="0"/>
                <a:t>2</a:t>
              </a:r>
            </a:p>
            <a:p>
              <a:r>
                <a:rPr kumimoji="1" lang="en-US" altLang="ja-JP" sz="1600" b="1" dirty="0" smtClean="0">
                  <a:solidFill>
                    <a:srgbClr val="CC00CC"/>
                  </a:solidFill>
                </a:rPr>
                <a:t>―</a:t>
              </a:r>
              <a:r>
                <a:rPr kumimoji="1" lang="en-US" altLang="ja-JP" sz="1600" b="1" dirty="0" smtClean="0"/>
                <a:t> :   20 </a:t>
              </a:r>
              <a:r>
                <a:rPr kumimoji="1" lang="en-US" altLang="ja-JP" sz="1600" b="1" dirty="0" err="1" smtClean="0"/>
                <a:t>GeV</a:t>
              </a:r>
              <a:r>
                <a:rPr kumimoji="1" lang="en-US" altLang="ja-JP" sz="1600" b="1" dirty="0" smtClean="0"/>
                <a:t>/c</a:t>
              </a:r>
              <a:r>
                <a:rPr kumimoji="1" lang="en-US" altLang="ja-JP" sz="1600" b="1" baseline="30000" dirty="0" smtClean="0"/>
                <a:t>2</a:t>
              </a:r>
            </a:p>
            <a:p>
              <a:r>
                <a:rPr lang="en-US" altLang="ja-JP" sz="1600" dirty="0" smtClean="0">
                  <a:solidFill>
                    <a:srgbClr val="33CC33"/>
                  </a:solidFill>
                </a:rPr>
                <a:t>―</a:t>
              </a:r>
              <a:r>
                <a:rPr lang="en-US" altLang="ja-JP" sz="1600" b="1" dirty="0" smtClean="0"/>
                <a:t> :   10 </a:t>
              </a:r>
              <a:r>
                <a:rPr lang="en-US" altLang="ja-JP" sz="1600" b="1" dirty="0" err="1" smtClean="0"/>
                <a:t>GeV</a:t>
              </a:r>
              <a:r>
                <a:rPr lang="en-US" altLang="ja-JP" sz="1600" b="1" dirty="0" smtClean="0"/>
                <a:t>/c</a:t>
              </a:r>
              <a:r>
                <a:rPr lang="en-US" altLang="ja-JP" sz="1600" b="1" baseline="30000" dirty="0" smtClean="0"/>
                <a:t>2</a:t>
              </a:r>
              <a:r>
                <a:rPr kumimoji="1" lang="en-US" altLang="ja-JP" sz="1600" b="1" dirty="0" smtClean="0"/>
                <a:t> </a:t>
              </a:r>
            </a:p>
          </p:txBody>
        </p:sp>
        <p:sp>
          <p:nvSpPr>
            <p:cNvPr id="171" name="テキスト ボックス 170"/>
            <p:cNvSpPr txBox="1"/>
            <p:nvPr/>
          </p:nvSpPr>
          <p:spPr>
            <a:xfrm>
              <a:off x="4901870" y="1299515"/>
              <a:ext cx="3314810" cy="240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/>
                <a:t>Expected track length from WIMP recoil</a:t>
              </a:r>
              <a:endParaRPr kumimoji="1" lang="ja-JP" altLang="en-US" dirty="0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Expected Range of Signal </a:t>
            </a:r>
            <a:r>
              <a:rPr lang="en-US" altLang="ja-JP" dirty="0" smtClean="0"/>
              <a:t>T</a:t>
            </a:r>
            <a:r>
              <a:rPr lang="en-US" altLang="ja-JP" dirty="0" smtClean="0"/>
              <a:t>racks</a:t>
            </a:r>
            <a:endParaRPr kumimoji="1" lang="ja-JP" altLang="en-US" dirty="0"/>
          </a:p>
        </p:txBody>
      </p:sp>
      <p:sp>
        <p:nvSpPr>
          <p:cNvPr id="5" name="コンテンツ プレースホルダ 69"/>
          <p:cNvSpPr txBox="1">
            <a:spLocks/>
          </p:cNvSpPr>
          <p:nvPr/>
        </p:nvSpPr>
        <p:spPr bwMode="auto">
          <a:xfrm>
            <a:off x="611560" y="5949280"/>
            <a:ext cx="8496944" cy="817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ja-JP" sz="2400" dirty="0" smtClean="0"/>
              <a:t>The ranges of our target tracks  are only several 100 nm</a:t>
            </a:r>
          </a:p>
        </p:txBody>
      </p:sp>
      <p:sp>
        <p:nvSpPr>
          <p:cNvPr id="175" name="スライド番号プレースホルダ 17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 dirty="0" smtClean="0"/>
              <a:t>Ideal Cross Section Simulation</a:t>
            </a:r>
            <a:br>
              <a:rPr lang="en-US" altLang="ja-JP" sz="3200" dirty="0" smtClean="0"/>
            </a:br>
            <a:r>
              <a:rPr lang="en-US" altLang="ja-JP" sz="3200" dirty="0" smtClean="0"/>
              <a:t>[spin independent, 25kg</a:t>
            </a:r>
            <a:r>
              <a:rPr lang="ja-JP" altLang="en-US" sz="3200" dirty="0" smtClean="0"/>
              <a:t>・</a:t>
            </a:r>
            <a:r>
              <a:rPr lang="en-US" altLang="ja-JP" sz="3200" dirty="0" smtClean="0"/>
              <a:t>y, 90% C.L.]</a:t>
            </a:r>
            <a:endParaRPr lang="ja-JP" altLang="en-US" sz="3200" dirty="0"/>
          </a:p>
        </p:txBody>
      </p:sp>
      <p:grpSp>
        <p:nvGrpSpPr>
          <p:cNvPr id="3" name="グループ化 8"/>
          <p:cNvGrpSpPr/>
          <p:nvPr/>
        </p:nvGrpSpPr>
        <p:grpSpPr>
          <a:xfrm>
            <a:off x="6012160" y="3140968"/>
            <a:ext cx="1656184" cy="1418674"/>
            <a:chOff x="6012160" y="2204864"/>
            <a:chExt cx="1656184" cy="1418674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6012160" y="2204864"/>
              <a:ext cx="16561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 smtClean="0">
                  <a:solidFill>
                    <a:srgbClr val="00FF00"/>
                  </a:solidFill>
                </a:rPr>
                <a:t>R&gt;200 nm</a:t>
              </a:r>
              <a:endParaRPr kumimoji="1" lang="ja-JP" altLang="en-US" sz="1600" b="1" dirty="0">
                <a:solidFill>
                  <a:srgbClr val="00FF00"/>
                </a:solidFill>
              </a:endParaRPr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6012160" y="2564904"/>
              <a:ext cx="16561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 smtClean="0">
                  <a:solidFill>
                    <a:srgbClr val="00FFFF"/>
                  </a:solidFill>
                </a:rPr>
                <a:t>R&gt;150 nm</a:t>
              </a:r>
              <a:endParaRPr kumimoji="1" lang="ja-JP" altLang="en-US" sz="1600" b="1" dirty="0">
                <a:solidFill>
                  <a:srgbClr val="00FFFF"/>
                </a:solidFill>
              </a:endParaRPr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6012160" y="2924944"/>
              <a:ext cx="16561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 smtClean="0">
                  <a:solidFill>
                    <a:srgbClr val="0000FF"/>
                  </a:solidFill>
                </a:rPr>
                <a:t>R&gt;125 nm</a:t>
              </a:r>
              <a:endParaRPr kumimoji="1" lang="ja-JP" altLang="en-US" sz="1600" b="1" dirty="0">
                <a:solidFill>
                  <a:srgbClr val="0000FF"/>
                </a:solidFill>
              </a:endParaRP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6012160" y="3284984"/>
              <a:ext cx="16561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 smtClean="0">
                  <a:solidFill>
                    <a:srgbClr val="FF0000"/>
                  </a:solidFill>
                </a:rPr>
                <a:t>R&gt;100 nm</a:t>
              </a:r>
              <a:endParaRPr kumimoji="1" lang="ja-JP" altLang="en-US" sz="1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0" name="テキスト ボックス 9"/>
          <p:cNvSpPr txBox="1"/>
          <p:nvPr/>
        </p:nvSpPr>
        <p:spPr>
          <a:xfrm rot="20255175">
            <a:off x="2005954" y="4653136"/>
            <a:ext cx="1635384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accent3"/>
                </a:solidFill>
              </a:rPr>
              <a:t>Preliminary</a:t>
            </a:r>
            <a:endParaRPr kumimoji="1" lang="ja-JP" altLang="en-US" sz="2400" dirty="0">
              <a:solidFill>
                <a:schemeClr val="accent3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23689" t="84851" r="44896" b="7567"/>
          <a:stretch>
            <a:fillRect/>
          </a:stretch>
        </p:blipFill>
        <p:spPr bwMode="auto">
          <a:xfrm>
            <a:off x="5940152" y="1369576"/>
            <a:ext cx="3167742" cy="1267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12381" t="19547" r="6261" b="23644"/>
          <a:stretch>
            <a:fillRect/>
          </a:stretch>
        </p:blipFill>
        <p:spPr bwMode="auto">
          <a:xfrm>
            <a:off x="611560" y="908720"/>
            <a:ext cx="5472608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正方形/長方形 10"/>
          <p:cNvSpPr/>
          <p:nvPr/>
        </p:nvSpPr>
        <p:spPr>
          <a:xfrm>
            <a:off x="5652120" y="5877272"/>
            <a:ext cx="3294492" cy="830997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2400" dirty="0" smtClean="0"/>
              <a:t>100 nm threshold allows </a:t>
            </a:r>
          </a:p>
          <a:p>
            <a:r>
              <a:rPr lang="en-US" altLang="ja-JP" sz="2400" dirty="0" smtClean="0"/>
              <a:t>to cover DAMA region !</a:t>
            </a:r>
            <a:endParaRPr lang="ja-JP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Index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/>
          <a:lstStyle/>
          <a:p>
            <a:r>
              <a:rPr kumimoji="1" lang="en-US" altLang="ja-JP" b="1" dirty="0" smtClean="0">
                <a:solidFill>
                  <a:schemeClr val="bg1">
                    <a:lumMod val="75000"/>
                  </a:schemeClr>
                </a:solidFill>
              </a:rPr>
              <a:t>Dark Matter</a:t>
            </a:r>
          </a:p>
          <a:p>
            <a:pPr lvl="1"/>
            <a:r>
              <a:rPr kumimoji="1" lang="en-US" altLang="ja-JP" dirty="0" smtClean="0">
                <a:solidFill>
                  <a:schemeClr val="bg1">
                    <a:lumMod val="75000"/>
                  </a:schemeClr>
                </a:solidFill>
              </a:rPr>
              <a:t>About 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d</a:t>
            </a:r>
            <a:r>
              <a:rPr kumimoji="1" lang="en-US" altLang="ja-JP" dirty="0" smtClean="0">
                <a:solidFill>
                  <a:schemeClr val="bg1">
                    <a:lumMod val="75000"/>
                  </a:schemeClr>
                </a:solidFill>
              </a:rPr>
              <a:t>ark matter</a:t>
            </a:r>
          </a:p>
          <a:p>
            <a:pPr lvl="1"/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Dark matter search experiments</a:t>
            </a:r>
          </a:p>
          <a:p>
            <a:r>
              <a:rPr kumimoji="1" lang="en-US" altLang="ja-JP" b="1" dirty="0" smtClean="0">
                <a:solidFill>
                  <a:schemeClr val="accent3"/>
                </a:solidFill>
              </a:rPr>
              <a:t>Emulsio</a:t>
            </a:r>
            <a:r>
              <a:rPr lang="en-US" altLang="ja-JP" b="1" dirty="0" smtClean="0">
                <a:solidFill>
                  <a:schemeClr val="accent3"/>
                </a:solidFill>
              </a:rPr>
              <a:t>n R&amp;D</a:t>
            </a:r>
          </a:p>
          <a:p>
            <a:pPr lvl="1"/>
            <a:r>
              <a:rPr lang="en-US" altLang="ja-JP" dirty="0" smtClean="0"/>
              <a:t>New production method</a:t>
            </a:r>
          </a:p>
          <a:p>
            <a:pPr lvl="1"/>
            <a:r>
              <a:rPr lang="en-US" altLang="ja-JP" dirty="0" smtClean="0"/>
              <a:t>Sensitivity control</a:t>
            </a:r>
          </a:p>
          <a:p>
            <a:r>
              <a:rPr kumimoji="1" lang="en-US" altLang="ja-JP" b="1" dirty="0" smtClean="0">
                <a:solidFill>
                  <a:schemeClr val="bg1">
                    <a:lumMod val="75000"/>
                  </a:schemeClr>
                </a:solidFill>
              </a:rPr>
              <a:t>Readout R&amp;D</a:t>
            </a:r>
          </a:p>
          <a:p>
            <a:pPr lvl="1"/>
            <a:r>
              <a:rPr kumimoji="1" lang="en-US" altLang="ja-JP" dirty="0" smtClean="0">
                <a:solidFill>
                  <a:schemeClr val="bg1">
                    <a:lumMod val="75000"/>
                  </a:schemeClr>
                </a:solidFill>
              </a:rPr>
              <a:t>Optical microscope</a:t>
            </a:r>
          </a:p>
          <a:p>
            <a:pPr lvl="1"/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X-ray microscope</a:t>
            </a:r>
            <a:endParaRPr kumimoji="1" lang="en-US" altLang="ja-JP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altLang="ja-JP" b="1" dirty="0" smtClean="0">
                <a:solidFill>
                  <a:schemeClr val="bg1">
                    <a:lumMod val="75000"/>
                  </a:schemeClr>
                </a:solidFill>
              </a:rPr>
              <a:t>Activity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  <p:grpSp>
        <p:nvGrpSpPr>
          <p:cNvPr id="10" name="グループ化 9"/>
          <p:cNvGrpSpPr/>
          <p:nvPr/>
        </p:nvGrpSpPr>
        <p:grpSpPr>
          <a:xfrm>
            <a:off x="0" y="908720"/>
            <a:ext cx="360000" cy="5903992"/>
            <a:chOff x="0" y="1043200"/>
            <a:chExt cx="144000" cy="5122104"/>
          </a:xfrm>
        </p:grpSpPr>
        <p:sp>
          <p:nvSpPr>
            <p:cNvPr id="11" name="正方形/長方形 10"/>
            <p:cNvSpPr/>
            <p:nvPr/>
          </p:nvSpPr>
          <p:spPr>
            <a:xfrm>
              <a:off x="0" y="1043200"/>
              <a:ext cx="144000" cy="1233672"/>
            </a:xfrm>
            <a:prstGeom prst="rect">
              <a:avLst/>
            </a:prstGeom>
            <a:gradFill flip="none" rotWithShape="1">
              <a:gsLst>
                <a:gs pos="0">
                  <a:schemeClr val="dk1">
                    <a:tint val="50000"/>
                    <a:satMod val="300000"/>
                  </a:schemeClr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0" y="2276872"/>
              <a:ext cx="144000" cy="1296144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0" y="3573016"/>
              <a:ext cx="144000" cy="1296144"/>
            </a:xfrm>
            <a:prstGeom prst="rect">
              <a:avLst/>
            </a:pr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0" y="4869160"/>
              <a:ext cx="144000" cy="1296144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tint val="50000"/>
                    <a:satMod val="300000"/>
                  </a:schemeClr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kumimoji="1" lang="ja-JP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タイトル 16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How we detect short tracks?</a:t>
            </a:r>
            <a:endParaRPr kumimoji="1" lang="ja-JP" altLang="en-US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  <p:sp>
        <p:nvSpPr>
          <p:cNvPr id="5" name="スライド番号プレースホルダ 3"/>
          <p:cNvSpPr txBox="1">
            <a:spLocks/>
          </p:cNvSpPr>
          <p:nvPr/>
        </p:nvSpPr>
        <p:spPr bwMode="auto">
          <a:xfrm>
            <a:off x="6831013" y="6524625"/>
            <a:ext cx="2133600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Meiryo UI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Meiryo UI" pitchFamily="50" charset="-128"/>
              <a:cs typeface="+mn-cs"/>
            </a:endParaRPr>
          </a:p>
        </p:txBody>
      </p:sp>
      <p:grpSp>
        <p:nvGrpSpPr>
          <p:cNvPr id="6" name="グループ化 5"/>
          <p:cNvGrpSpPr>
            <a:grpSpLocks noChangeAspect="1"/>
          </p:cNvGrpSpPr>
          <p:nvPr/>
        </p:nvGrpSpPr>
        <p:grpSpPr>
          <a:xfrm>
            <a:off x="3906534" y="2140523"/>
            <a:ext cx="4791165" cy="3459818"/>
            <a:chOff x="5566032" y="4355812"/>
            <a:chExt cx="3416365" cy="2467040"/>
          </a:xfrm>
        </p:grpSpPr>
        <p:grpSp>
          <p:nvGrpSpPr>
            <p:cNvPr id="7" name="グループ化 14"/>
            <p:cNvGrpSpPr/>
            <p:nvPr/>
          </p:nvGrpSpPr>
          <p:grpSpPr>
            <a:xfrm>
              <a:off x="6300192" y="4715668"/>
              <a:ext cx="2682205" cy="1881684"/>
              <a:chOff x="5093965" y="3915147"/>
              <a:chExt cx="2682205" cy="1881684"/>
            </a:xfrm>
          </p:grpSpPr>
          <p:sp>
            <p:nvSpPr>
              <p:cNvPr id="19" name="Oval 9"/>
              <p:cNvSpPr>
                <a:spLocks noChangeArrowheads="1"/>
              </p:cNvSpPr>
              <p:nvPr/>
            </p:nvSpPr>
            <p:spPr bwMode="auto">
              <a:xfrm>
                <a:off x="5651748" y="4437782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20" name="Oval 9"/>
              <p:cNvSpPr>
                <a:spLocks noChangeArrowheads="1"/>
              </p:cNvSpPr>
              <p:nvPr/>
            </p:nvSpPr>
            <p:spPr bwMode="auto">
              <a:xfrm>
                <a:off x="5219552" y="4437782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>
                <a:off x="5760096" y="4167510"/>
                <a:ext cx="161925" cy="163116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22" name="Oval 9"/>
              <p:cNvSpPr>
                <a:spLocks noChangeArrowheads="1"/>
              </p:cNvSpPr>
              <p:nvPr/>
            </p:nvSpPr>
            <p:spPr bwMode="auto">
              <a:xfrm>
                <a:off x="5219552" y="4599707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23" name="Oval 9"/>
              <p:cNvSpPr>
                <a:spLocks noChangeArrowheads="1"/>
              </p:cNvSpPr>
              <p:nvPr/>
            </p:nvSpPr>
            <p:spPr bwMode="auto">
              <a:xfrm>
                <a:off x="5813673" y="4599707"/>
                <a:ext cx="163116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24" name="Oval 9"/>
              <p:cNvSpPr>
                <a:spLocks noChangeArrowheads="1"/>
              </p:cNvSpPr>
              <p:nvPr/>
            </p:nvSpPr>
            <p:spPr bwMode="auto">
              <a:xfrm>
                <a:off x="5598170" y="4113932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25" name="Oval 9"/>
              <p:cNvSpPr>
                <a:spLocks noChangeArrowheads="1"/>
              </p:cNvSpPr>
              <p:nvPr/>
            </p:nvSpPr>
            <p:spPr bwMode="auto">
              <a:xfrm>
                <a:off x="5219552" y="4167510"/>
                <a:ext cx="161925" cy="163116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26" name="Oval 9"/>
              <p:cNvSpPr>
                <a:spLocks noChangeArrowheads="1"/>
              </p:cNvSpPr>
              <p:nvPr/>
            </p:nvSpPr>
            <p:spPr bwMode="auto">
              <a:xfrm>
                <a:off x="6030367" y="3952007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27" name="Oval 9"/>
              <p:cNvSpPr>
                <a:spLocks noChangeArrowheads="1"/>
              </p:cNvSpPr>
              <p:nvPr/>
            </p:nvSpPr>
            <p:spPr bwMode="auto">
              <a:xfrm>
                <a:off x="6083946" y="4761632"/>
                <a:ext cx="161925" cy="16311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28" name="Oval 9"/>
              <p:cNvSpPr>
                <a:spLocks noChangeArrowheads="1"/>
              </p:cNvSpPr>
              <p:nvPr/>
            </p:nvSpPr>
            <p:spPr bwMode="auto">
              <a:xfrm>
                <a:off x="6083946" y="4275857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29" name="Oval 9"/>
              <p:cNvSpPr>
                <a:spLocks noChangeArrowheads="1"/>
              </p:cNvSpPr>
              <p:nvPr/>
            </p:nvSpPr>
            <p:spPr bwMode="auto">
              <a:xfrm>
                <a:off x="5489823" y="4275857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30" name="Oval 9"/>
              <p:cNvSpPr>
                <a:spLocks noChangeArrowheads="1"/>
              </p:cNvSpPr>
              <p:nvPr/>
            </p:nvSpPr>
            <p:spPr bwMode="auto">
              <a:xfrm>
                <a:off x="5327898" y="4275857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31" name="Oval 9"/>
              <p:cNvSpPr>
                <a:spLocks noChangeArrowheads="1"/>
              </p:cNvSpPr>
              <p:nvPr/>
            </p:nvSpPr>
            <p:spPr bwMode="auto">
              <a:xfrm>
                <a:off x="5813673" y="3952007"/>
                <a:ext cx="163116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32" name="Oval 9"/>
              <p:cNvSpPr>
                <a:spLocks noChangeArrowheads="1"/>
              </p:cNvSpPr>
              <p:nvPr/>
            </p:nvSpPr>
            <p:spPr bwMode="auto">
              <a:xfrm>
                <a:off x="5436245" y="4492551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33" name="Oval 9"/>
              <p:cNvSpPr>
                <a:spLocks noChangeArrowheads="1"/>
              </p:cNvSpPr>
              <p:nvPr/>
            </p:nvSpPr>
            <p:spPr bwMode="auto">
              <a:xfrm>
                <a:off x="5813673" y="4330626"/>
                <a:ext cx="163116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34" name="Oval 9"/>
              <p:cNvSpPr>
                <a:spLocks noChangeArrowheads="1"/>
              </p:cNvSpPr>
              <p:nvPr/>
            </p:nvSpPr>
            <p:spPr bwMode="auto">
              <a:xfrm>
                <a:off x="5598170" y="3952007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35" name="Oval 9"/>
              <p:cNvSpPr>
                <a:spLocks noChangeArrowheads="1"/>
              </p:cNvSpPr>
              <p:nvPr/>
            </p:nvSpPr>
            <p:spPr bwMode="auto">
              <a:xfrm>
                <a:off x="5382667" y="4060354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36" name="Oval 9"/>
              <p:cNvSpPr>
                <a:spLocks noChangeArrowheads="1"/>
              </p:cNvSpPr>
              <p:nvPr/>
            </p:nvSpPr>
            <p:spPr bwMode="auto">
              <a:xfrm>
                <a:off x="5922020" y="4113932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37" name="Oval 9"/>
              <p:cNvSpPr>
                <a:spLocks noChangeArrowheads="1"/>
              </p:cNvSpPr>
              <p:nvPr/>
            </p:nvSpPr>
            <p:spPr bwMode="auto">
              <a:xfrm>
                <a:off x="6138714" y="4437782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38" name="Oval 9"/>
              <p:cNvSpPr>
                <a:spLocks noChangeArrowheads="1"/>
              </p:cNvSpPr>
              <p:nvPr/>
            </p:nvSpPr>
            <p:spPr bwMode="auto">
              <a:xfrm>
                <a:off x="6138714" y="4113932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39" name="Oval 9"/>
              <p:cNvSpPr>
                <a:spLocks noChangeArrowheads="1"/>
              </p:cNvSpPr>
              <p:nvPr/>
            </p:nvSpPr>
            <p:spPr bwMode="auto">
              <a:xfrm>
                <a:off x="5381476" y="4708054"/>
                <a:ext cx="16311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40" name="Oval 9"/>
              <p:cNvSpPr>
                <a:spLocks noChangeArrowheads="1"/>
              </p:cNvSpPr>
              <p:nvPr/>
            </p:nvSpPr>
            <p:spPr bwMode="auto">
              <a:xfrm>
                <a:off x="5544592" y="4654476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41" name="Oval 9"/>
              <p:cNvSpPr>
                <a:spLocks noChangeArrowheads="1"/>
              </p:cNvSpPr>
              <p:nvPr/>
            </p:nvSpPr>
            <p:spPr bwMode="auto">
              <a:xfrm>
                <a:off x="6138714" y="4599707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42" name="Oval 9"/>
              <p:cNvSpPr>
                <a:spLocks noChangeArrowheads="1"/>
              </p:cNvSpPr>
              <p:nvPr/>
            </p:nvSpPr>
            <p:spPr bwMode="auto">
              <a:xfrm>
                <a:off x="5813673" y="4492551"/>
                <a:ext cx="163116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43" name="Oval 9"/>
              <p:cNvSpPr>
                <a:spLocks noChangeArrowheads="1"/>
              </p:cNvSpPr>
              <p:nvPr/>
            </p:nvSpPr>
            <p:spPr bwMode="auto">
              <a:xfrm>
                <a:off x="5868442" y="4761632"/>
                <a:ext cx="161925" cy="16311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44" name="Oval 9"/>
              <p:cNvSpPr>
                <a:spLocks noChangeArrowheads="1"/>
              </p:cNvSpPr>
              <p:nvPr/>
            </p:nvSpPr>
            <p:spPr bwMode="auto">
              <a:xfrm>
                <a:off x="5976789" y="4437782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45" name="Oval 9"/>
              <p:cNvSpPr>
                <a:spLocks noChangeArrowheads="1"/>
              </p:cNvSpPr>
              <p:nvPr/>
            </p:nvSpPr>
            <p:spPr bwMode="auto">
              <a:xfrm>
                <a:off x="5706517" y="4708054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46" name="Oval 9"/>
              <p:cNvSpPr>
                <a:spLocks noChangeArrowheads="1"/>
              </p:cNvSpPr>
              <p:nvPr/>
            </p:nvSpPr>
            <p:spPr bwMode="auto">
              <a:xfrm>
                <a:off x="5598170" y="4869979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47" name="Oval 9"/>
              <p:cNvSpPr>
                <a:spLocks noChangeArrowheads="1"/>
              </p:cNvSpPr>
              <p:nvPr/>
            </p:nvSpPr>
            <p:spPr bwMode="auto">
              <a:xfrm>
                <a:off x="5436245" y="4869979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48" name="Oval 9"/>
              <p:cNvSpPr>
                <a:spLocks noChangeArrowheads="1"/>
              </p:cNvSpPr>
              <p:nvPr/>
            </p:nvSpPr>
            <p:spPr bwMode="auto">
              <a:xfrm>
                <a:off x="5922020" y="4924748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49" name="Oval 9"/>
              <p:cNvSpPr>
                <a:spLocks noChangeArrowheads="1"/>
              </p:cNvSpPr>
              <p:nvPr/>
            </p:nvSpPr>
            <p:spPr bwMode="auto">
              <a:xfrm>
                <a:off x="5165973" y="4816401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50" name="Oval 9"/>
              <p:cNvSpPr>
                <a:spLocks noChangeArrowheads="1"/>
              </p:cNvSpPr>
              <p:nvPr/>
            </p:nvSpPr>
            <p:spPr bwMode="auto">
              <a:xfrm>
                <a:off x="6408986" y="4437782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51" name="Oval 9"/>
              <p:cNvSpPr>
                <a:spLocks noChangeArrowheads="1"/>
              </p:cNvSpPr>
              <p:nvPr/>
            </p:nvSpPr>
            <p:spPr bwMode="auto">
              <a:xfrm>
                <a:off x="5976789" y="4437782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52" name="Oval 9"/>
              <p:cNvSpPr>
                <a:spLocks noChangeArrowheads="1"/>
              </p:cNvSpPr>
              <p:nvPr/>
            </p:nvSpPr>
            <p:spPr bwMode="auto">
              <a:xfrm>
                <a:off x="6516142" y="4167510"/>
                <a:ext cx="161925" cy="163116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53" name="Oval 9"/>
              <p:cNvSpPr>
                <a:spLocks noChangeArrowheads="1"/>
              </p:cNvSpPr>
              <p:nvPr/>
            </p:nvSpPr>
            <p:spPr bwMode="auto">
              <a:xfrm>
                <a:off x="6030367" y="4654476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54" name="Oval 9"/>
              <p:cNvSpPr>
                <a:spLocks noChangeArrowheads="1"/>
              </p:cNvSpPr>
              <p:nvPr/>
            </p:nvSpPr>
            <p:spPr bwMode="auto">
              <a:xfrm>
                <a:off x="6570911" y="4599707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55" name="Oval 9"/>
              <p:cNvSpPr>
                <a:spLocks noChangeArrowheads="1"/>
              </p:cNvSpPr>
              <p:nvPr/>
            </p:nvSpPr>
            <p:spPr bwMode="auto">
              <a:xfrm>
                <a:off x="6354217" y="4113932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56" name="Oval 9"/>
              <p:cNvSpPr>
                <a:spLocks noChangeArrowheads="1"/>
              </p:cNvSpPr>
              <p:nvPr/>
            </p:nvSpPr>
            <p:spPr bwMode="auto">
              <a:xfrm>
                <a:off x="5219552" y="4005585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57" name="Oval 9"/>
              <p:cNvSpPr>
                <a:spLocks noChangeArrowheads="1"/>
              </p:cNvSpPr>
              <p:nvPr/>
            </p:nvSpPr>
            <p:spPr bwMode="auto">
              <a:xfrm>
                <a:off x="6786414" y="3952007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58" name="Oval 9"/>
              <p:cNvSpPr>
                <a:spLocks noChangeArrowheads="1"/>
              </p:cNvSpPr>
              <p:nvPr/>
            </p:nvSpPr>
            <p:spPr bwMode="auto">
              <a:xfrm>
                <a:off x="6841183" y="4761632"/>
                <a:ext cx="161925" cy="16311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59" name="Oval 9"/>
              <p:cNvSpPr>
                <a:spLocks noChangeArrowheads="1"/>
              </p:cNvSpPr>
              <p:nvPr/>
            </p:nvSpPr>
            <p:spPr bwMode="auto">
              <a:xfrm>
                <a:off x="6841183" y="4275857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60" name="Oval 9"/>
              <p:cNvSpPr>
                <a:spLocks noChangeArrowheads="1"/>
              </p:cNvSpPr>
              <p:nvPr/>
            </p:nvSpPr>
            <p:spPr bwMode="auto">
              <a:xfrm>
                <a:off x="6245870" y="4275857"/>
                <a:ext cx="16311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auto">
              <a:xfrm>
                <a:off x="6462564" y="4761632"/>
                <a:ext cx="161925" cy="16311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62" name="Oval 9"/>
              <p:cNvSpPr>
                <a:spLocks noChangeArrowheads="1"/>
              </p:cNvSpPr>
              <p:nvPr/>
            </p:nvSpPr>
            <p:spPr bwMode="auto">
              <a:xfrm>
                <a:off x="6570911" y="3952007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63" name="Oval 9"/>
              <p:cNvSpPr>
                <a:spLocks noChangeArrowheads="1"/>
              </p:cNvSpPr>
              <p:nvPr/>
            </p:nvSpPr>
            <p:spPr bwMode="auto">
              <a:xfrm>
                <a:off x="5760096" y="4924748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64" name="Oval 9"/>
              <p:cNvSpPr>
                <a:spLocks noChangeArrowheads="1"/>
              </p:cNvSpPr>
              <p:nvPr/>
            </p:nvSpPr>
            <p:spPr bwMode="auto">
              <a:xfrm>
                <a:off x="6570911" y="4330626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65" name="Oval 9"/>
              <p:cNvSpPr>
                <a:spLocks noChangeArrowheads="1"/>
              </p:cNvSpPr>
              <p:nvPr/>
            </p:nvSpPr>
            <p:spPr bwMode="auto">
              <a:xfrm>
                <a:off x="6354217" y="3952007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66" name="Oval 9"/>
              <p:cNvSpPr>
                <a:spLocks noChangeArrowheads="1"/>
              </p:cNvSpPr>
              <p:nvPr/>
            </p:nvSpPr>
            <p:spPr bwMode="auto">
              <a:xfrm>
                <a:off x="6192292" y="3952007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67" name="Oval 9"/>
              <p:cNvSpPr>
                <a:spLocks noChangeArrowheads="1"/>
              </p:cNvSpPr>
              <p:nvPr/>
            </p:nvSpPr>
            <p:spPr bwMode="auto">
              <a:xfrm>
                <a:off x="6678067" y="4113932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68" name="Oval 9"/>
              <p:cNvSpPr>
                <a:spLocks noChangeArrowheads="1"/>
              </p:cNvSpPr>
              <p:nvPr/>
            </p:nvSpPr>
            <p:spPr bwMode="auto">
              <a:xfrm>
                <a:off x="6894761" y="4437782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69" name="Oval 9"/>
              <p:cNvSpPr>
                <a:spLocks noChangeArrowheads="1"/>
              </p:cNvSpPr>
              <p:nvPr/>
            </p:nvSpPr>
            <p:spPr bwMode="auto">
              <a:xfrm>
                <a:off x="6894761" y="4113932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70" name="Oval 9"/>
              <p:cNvSpPr>
                <a:spLocks noChangeArrowheads="1"/>
              </p:cNvSpPr>
              <p:nvPr/>
            </p:nvSpPr>
            <p:spPr bwMode="auto">
              <a:xfrm>
                <a:off x="6408986" y="4978326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71" name="Oval 9"/>
              <p:cNvSpPr>
                <a:spLocks noChangeArrowheads="1"/>
              </p:cNvSpPr>
              <p:nvPr/>
            </p:nvSpPr>
            <p:spPr bwMode="auto">
              <a:xfrm>
                <a:off x="6300640" y="4654476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72" name="Oval 9"/>
              <p:cNvSpPr>
                <a:spLocks noChangeArrowheads="1"/>
              </p:cNvSpPr>
              <p:nvPr/>
            </p:nvSpPr>
            <p:spPr bwMode="auto">
              <a:xfrm>
                <a:off x="6786414" y="4599707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73" name="Oval 9"/>
              <p:cNvSpPr>
                <a:spLocks noChangeArrowheads="1"/>
              </p:cNvSpPr>
              <p:nvPr/>
            </p:nvSpPr>
            <p:spPr bwMode="auto">
              <a:xfrm>
                <a:off x="6624490" y="4761632"/>
                <a:ext cx="161925" cy="16311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74" name="Oval 9"/>
              <p:cNvSpPr>
                <a:spLocks noChangeArrowheads="1"/>
              </p:cNvSpPr>
              <p:nvPr/>
            </p:nvSpPr>
            <p:spPr bwMode="auto">
              <a:xfrm>
                <a:off x="6732836" y="4437782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75" name="Oval 9"/>
              <p:cNvSpPr>
                <a:spLocks noChangeArrowheads="1"/>
              </p:cNvSpPr>
              <p:nvPr/>
            </p:nvSpPr>
            <p:spPr bwMode="auto">
              <a:xfrm>
                <a:off x="6192292" y="4869979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76" name="Oval 9"/>
              <p:cNvSpPr>
                <a:spLocks noChangeArrowheads="1"/>
              </p:cNvSpPr>
              <p:nvPr/>
            </p:nvSpPr>
            <p:spPr bwMode="auto">
              <a:xfrm>
                <a:off x="6678067" y="4924748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77" name="Oval 9"/>
              <p:cNvSpPr>
                <a:spLocks noChangeArrowheads="1"/>
              </p:cNvSpPr>
              <p:nvPr/>
            </p:nvSpPr>
            <p:spPr bwMode="auto">
              <a:xfrm>
                <a:off x="6083946" y="4978326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78" name="Oval 9"/>
              <p:cNvSpPr>
                <a:spLocks noChangeArrowheads="1"/>
              </p:cNvSpPr>
              <p:nvPr/>
            </p:nvSpPr>
            <p:spPr bwMode="auto">
              <a:xfrm>
                <a:off x="5526161" y="5049738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79" name="Oval 9"/>
              <p:cNvSpPr>
                <a:spLocks noChangeArrowheads="1"/>
              </p:cNvSpPr>
              <p:nvPr/>
            </p:nvSpPr>
            <p:spPr bwMode="auto">
              <a:xfrm>
                <a:off x="5093965" y="5013697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80" name="Oval 9"/>
              <p:cNvSpPr>
                <a:spLocks noChangeArrowheads="1"/>
              </p:cNvSpPr>
              <p:nvPr/>
            </p:nvSpPr>
            <p:spPr bwMode="auto">
              <a:xfrm>
                <a:off x="5093965" y="5211663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81" name="Oval 9"/>
              <p:cNvSpPr>
                <a:spLocks noChangeArrowheads="1"/>
              </p:cNvSpPr>
              <p:nvPr/>
            </p:nvSpPr>
            <p:spPr bwMode="auto">
              <a:xfrm>
                <a:off x="5688086" y="5211663"/>
                <a:ext cx="163116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82" name="Oval 9"/>
              <p:cNvSpPr>
                <a:spLocks noChangeArrowheads="1"/>
              </p:cNvSpPr>
              <p:nvPr/>
            </p:nvSpPr>
            <p:spPr bwMode="auto">
              <a:xfrm>
                <a:off x="5958359" y="5373588"/>
                <a:ext cx="161925" cy="16311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83" name="Oval 9"/>
              <p:cNvSpPr>
                <a:spLocks noChangeArrowheads="1"/>
              </p:cNvSpPr>
              <p:nvPr/>
            </p:nvSpPr>
            <p:spPr bwMode="auto">
              <a:xfrm>
                <a:off x="5310658" y="5104507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84" name="Oval 9"/>
              <p:cNvSpPr>
                <a:spLocks noChangeArrowheads="1"/>
              </p:cNvSpPr>
              <p:nvPr/>
            </p:nvSpPr>
            <p:spPr bwMode="auto">
              <a:xfrm>
                <a:off x="6013127" y="5049738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85" name="Oval 9"/>
              <p:cNvSpPr>
                <a:spLocks noChangeArrowheads="1"/>
              </p:cNvSpPr>
              <p:nvPr/>
            </p:nvSpPr>
            <p:spPr bwMode="auto">
              <a:xfrm>
                <a:off x="5255889" y="5320010"/>
                <a:ext cx="16311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86" name="Oval 9"/>
              <p:cNvSpPr>
                <a:spLocks noChangeArrowheads="1"/>
              </p:cNvSpPr>
              <p:nvPr/>
            </p:nvSpPr>
            <p:spPr bwMode="auto">
              <a:xfrm>
                <a:off x="5419005" y="5266432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87" name="Oval 9"/>
              <p:cNvSpPr>
                <a:spLocks noChangeArrowheads="1"/>
              </p:cNvSpPr>
              <p:nvPr/>
            </p:nvSpPr>
            <p:spPr bwMode="auto">
              <a:xfrm>
                <a:off x="6013127" y="5211663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88" name="Oval 9"/>
              <p:cNvSpPr>
                <a:spLocks noChangeArrowheads="1"/>
              </p:cNvSpPr>
              <p:nvPr/>
            </p:nvSpPr>
            <p:spPr bwMode="auto">
              <a:xfrm>
                <a:off x="5688086" y="5104507"/>
                <a:ext cx="163116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89" name="Oval 9"/>
              <p:cNvSpPr>
                <a:spLocks noChangeArrowheads="1"/>
              </p:cNvSpPr>
              <p:nvPr/>
            </p:nvSpPr>
            <p:spPr bwMode="auto">
              <a:xfrm>
                <a:off x="5742855" y="5373588"/>
                <a:ext cx="161925" cy="16311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90" name="Oval 9"/>
              <p:cNvSpPr>
                <a:spLocks noChangeArrowheads="1"/>
              </p:cNvSpPr>
              <p:nvPr/>
            </p:nvSpPr>
            <p:spPr bwMode="auto">
              <a:xfrm>
                <a:off x="5851202" y="5049738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91" name="Oval 9"/>
              <p:cNvSpPr>
                <a:spLocks noChangeArrowheads="1"/>
              </p:cNvSpPr>
              <p:nvPr/>
            </p:nvSpPr>
            <p:spPr bwMode="auto">
              <a:xfrm>
                <a:off x="5580930" y="5320010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92" name="Oval 9"/>
              <p:cNvSpPr>
                <a:spLocks noChangeArrowheads="1"/>
              </p:cNvSpPr>
              <p:nvPr/>
            </p:nvSpPr>
            <p:spPr bwMode="auto">
              <a:xfrm>
                <a:off x="5472583" y="5481935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93" name="Oval 9"/>
              <p:cNvSpPr>
                <a:spLocks noChangeArrowheads="1"/>
              </p:cNvSpPr>
              <p:nvPr/>
            </p:nvSpPr>
            <p:spPr bwMode="auto">
              <a:xfrm>
                <a:off x="5310658" y="5481935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94" name="Oval 9"/>
              <p:cNvSpPr>
                <a:spLocks noChangeArrowheads="1"/>
              </p:cNvSpPr>
              <p:nvPr/>
            </p:nvSpPr>
            <p:spPr bwMode="auto">
              <a:xfrm>
                <a:off x="5796433" y="5536704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95" name="Oval 9"/>
              <p:cNvSpPr>
                <a:spLocks noChangeArrowheads="1"/>
              </p:cNvSpPr>
              <p:nvPr/>
            </p:nvSpPr>
            <p:spPr bwMode="auto">
              <a:xfrm>
                <a:off x="6283399" y="5049738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96" name="Oval 9"/>
              <p:cNvSpPr>
                <a:spLocks noChangeArrowheads="1"/>
              </p:cNvSpPr>
              <p:nvPr/>
            </p:nvSpPr>
            <p:spPr bwMode="auto">
              <a:xfrm>
                <a:off x="5851202" y="5049738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97" name="Oval 9"/>
              <p:cNvSpPr>
                <a:spLocks noChangeArrowheads="1"/>
              </p:cNvSpPr>
              <p:nvPr/>
            </p:nvSpPr>
            <p:spPr bwMode="auto">
              <a:xfrm>
                <a:off x="5904780" y="5266432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98" name="Oval 9"/>
              <p:cNvSpPr>
                <a:spLocks noChangeArrowheads="1"/>
              </p:cNvSpPr>
              <p:nvPr/>
            </p:nvSpPr>
            <p:spPr bwMode="auto">
              <a:xfrm>
                <a:off x="6445324" y="5211663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99" name="Oval 9"/>
              <p:cNvSpPr>
                <a:spLocks noChangeArrowheads="1"/>
              </p:cNvSpPr>
              <p:nvPr/>
            </p:nvSpPr>
            <p:spPr bwMode="auto">
              <a:xfrm>
                <a:off x="6715596" y="5373588"/>
                <a:ext cx="161925" cy="16311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100" name="Oval 9"/>
              <p:cNvSpPr>
                <a:spLocks noChangeArrowheads="1"/>
              </p:cNvSpPr>
              <p:nvPr/>
            </p:nvSpPr>
            <p:spPr bwMode="auto">
              <a:xfrm>
                <a:off x="6336977" y="5373588"/>
                <a:ext cx="161925" cy="16311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101" name="Oval 9"/>
              <p:cNvSpPr>
                <a:spLocks noChangeArrowheads="1"/>
              </p:cNvSpPr>
              <p:nvPr/>
            </p:nvSpPr>
            <p:spPr bwMode="auto">
              <a:xfrm>
                <a:off x="5634509" y="5536704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102" name="Oval 9"/>
              <p:cNvSpPr>
                <a:spLocks noChangeArrowheads="1"/>
              </p:cNvSpPr>
              <p:nvPr/>
            </p:nvSpPr>
            <p:spPr bwMode="auto">
              <a:xfrm>
                <a:off x="6769174" y="5049738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103" name="Oval 9"/>
              <p:cNvSpPr>
                <a:spLocks noChangeArrowheads="1"/>
              </p:cNvSpPr>
              <p:nvPr/>
            </p:nvSpPr>
            <p:spPr bwMode="auto">
              <a:xfrm>
                <a:off x="6283399" y="5590282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104" name="Oval 9"/>
              <p:cNvSpPr>
                <a:spLocks noChangeArrowheads="1"/>
              </p:cNvSpPr>
              <p:nvPr/>
            </p:nvSpPr>
            <p:spPr bwMode="auto">
              <a:xfrm>
                <a:off x="6175053" y="5266432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105" name="Oval 9"/>
              <p:cNvSpPr>
                <a:spLocks noChangeArrowheads="1"/>
              </p:cNvSpPr>
              <p:nvPr/>
            </p:nvSpPr>
            <p:spPr bwMode="auto">
              <a:xfrm>
                <a:off x="6660827" y="5211663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106" name="Oval 9"/>
              <p:cNvSpPr>
                <a:spLocks noChangeArrowheads="1"/>
              </p:cNvSpPr>
              <p:nvPr/>
            </p:nvSpPr>
            <p:spPr bwMode="auto">
              <a:xfrm>
                <a:off x="6498903" y="5373588"/>
                <a:ext cx="161925" cy="16311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107" name="Oval 9"/>
              <p:cNvSpPr>
                <a:spLocks noChangeArrowheads="1"/>
              </p:cNvSpPr>
              <p:nvPr/>
            </p:nvSpPr>
            <p:spPr bwMode="auto">
              <a:xfrm>
                <a:off x="6607249" y="5049738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108" name="Oval 9"/>
              <p:cNvSpPr>
                <a:spLocks noChangeArrowheads="1"/>
              </p:cNvSpPr>
              <p:nvPr/>
            </p:nvSpPr>
            <p:spPr bwMode="auto">
              <a:xfrm>
                <a:off x="6066705" y="5481935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109" name="Oval 9"/>
              <p:cNvSpPr>
                <a:spLocks noChangeArrowheads="1"/>
              </p:cNvSpPr>
              <p:nvPr/>
            </p:nvSpPr>
            <p:spPr bwMode="auto">
              <a:xfrm>
                <a:off x="6552480" y="5536704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110" name="Oval 9"/>
              <p:cNvSpPr>
                <a:spLocks noChangeArrowheads="1"/>
              </p:cNvSpPr>
              <p:nvPr/>
            </p:nvSpPr>
            <p:spPr bwMode="auto">
              <a:xfrm>
                <a:off x="5958359" y="5590282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111" name="Oval 9"/>
              <p:cNvSpPr>
                <a:spLocks noChangeArrowheads="1"/>
              </p:cNvSpPr>
              <p:nvPr/>
            </p:nvSpPr>
            <p:spPr bwMode="auto">
              <a:xfrm>
                <a:off x="7487988" y="4347344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112" name="Oval 9"/>
              <p:cNvSpPr>
                <a:spLocks noChangeArrowheads="1"/>
              </p:cNvSpPr>
              <p:nvPr/>
            </p:nvSpPr>
            <p:spPr bwMode="auto">
              <a:xfrm>
                <a:off x="7055792" y="4347344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113" name="Oval 9"/>
              <p:cNvSpPr>
                <a:spLocks noChangeArrowheads="1"/>
              </p:cNvSpPr>
              <p:nvPr/>
            </p:nvSpPr>
            <p:spPr bwMode="auto">
              <a:xfrm>
                <a:off x="7596336" y="4077072"/>
                <a:ext cx="161925" cy="163116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114" name="Oval 9"/>
              <p:cNvSpPr>
                <a:spLocks noChangeArrowheads="1"/>
              </p:cNvSpPr>
              <p:nvPr/>
            </p:nvSpPr>
            <p:spPr bwMode="auto">
              <a:xfrm>
                <a:off x="7055792" y="4509269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115" name="Oval 9"/>
              <p:cNvSpPr>
                <a:spLocks noChangeArrowheads="1"/>
              </p:cNvSpPr>
              <p:nvPr/>
            </p:nvSpPr>
            <p:spPr bwMode="auto">
              <a:xfrm>
                <a:off x="7434410" y="4023494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116" name="Oval 9"/>
              <p:cNvSpPr>
                <a:spLocks noChangeArrowheads="1"/>
              </p:cNvSpPr>
              <p:nvPr/>
            </p:nvSpPr>
            <p:spPr bwMode="auto">
              <a:xfrm>
                <a:off x="7055792" y="4077072"/>
                <a:ext cx="161925" cy="163116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117" name="Oval 9"/>
              <p:cNvSpPr>
                <a:spLocks noChangeArrowheads="1"/>
              </p:cNvSpPr>
              <p:nvPr/>
            </p:nvSpPr>
            <p:spPr bwMode="auto">
              <a:xfrm>
                <a:off x="7326063" y="4185419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118" name="Oval 9"/>
              <p:cNvSpPr>
                <a:spLocks noChangeArrowheads="1"/>
              </p:cNvSpPr>
              <p:nvPr/>
            </p:nvSpPr>
            <p:spPr bwMode="auto">
              <a:xfrm>
                <a:off x="7164138" y="4185419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119" name="Oval 9"/>
              <p:cNvSpPr>
                <a:spLocks noChangeArrowheads="1"/>
              </p:cNvSpPr>
              <p:nvPr/>
            </p:nvSpPr>
            <p:spPr bwMode="auto">
              <a:xfrm>
                <a:off x="7272485" y="4402113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120" name="Oval 9"/>
              <p:cNvSpPr>
                <a:spLocks noChangeArrowheads="1"/>
              </p:cNvSpPr>
              <p:nvPr/>
            </p:nvSpPr>
            <p:spPr bwMode="auto">
              <a:xfrm>
                <a:off x="7218907" y="3969916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121" name="Oval 9"/>
              <p:cNvSpPr>
                <a:spLocks noChangeArrowheads="1"/>
              </p:cNvSpPr>
              <p:nvPr/>
            </p:nvSpPr>
            <p:spPr bwMode="auto">
              <a:xfrm>
                <a:off x="7217716" y="4617616"/>
                <a:ext cx="16311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122" name="Oval 9"/>
              <p:cNvSpPr>
                <a:spLocks noChangeArrowheads="1"/>
              </p:cNvSpPr>
              <p:nvPr/>
            </p:nvSpPr>
            <p:spPr bwMode="auto">
              <a:xfrm>
                <a:off x="7380832" y="4564038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123" name="Oval 9"/>
              <p:cNvSpPr>
                <a:spLocks noChangeArrowheads="1"/>
              </p:cNvSpPr>
              <p:nvPr/>
            </p:nvSpPr>
            <p:spPr bwMode="auto">
              <a:xfrm>
                <a:off x="7542757" y="4617616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124" name="Oval 9"/>
              <p:cNvSpPr>
                <a:spLocks noChangeArrowheads="1"/>
              </p:cNvSpPr>
              <p:nvPr/>
            </p:nvSpPr>
            <p:spPr bwMode="auto">
              <a:xfrm>
                <a:off x="7434410" y="4779541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125" name="Oval 9"/>
              <p:cNvSpPr>
                <a:spLocks noChangeArrowheads="1"/>
              </p:cNvSpPr>
              <p:nvPr/>
            </p:nvSpPr>
            <p:spPr bwMode="auto">
              <a:xfrm>
                <a:off x="7272485" y="4779541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126" name="Oval 9"/>
              <p:cNvSpPr>
                <a:spLocks noChangeArrowheads="1"/>
              </p:cNvSpPr>
              <p:nvPr/>
            </p:nvSpPr>
            <p:spPr bwMode="auto">
              <a:xfrm>
                <a:off x="7002213" y="4725963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127" name="Oval 9"/>
              <p:cNvSpPr>
                <a:spLocks noChangeArrowheads="1"/>
              </p:cNvSpPr>
              <p:nvPr/>
            </p:nvSpPr>
            <p:spPr bwMode="auto">
              <a:xfrm>
                <a:off x="7055792" y="3915147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128" name="Oval 9"/>
              <p:cNvSpPr>
                <a:spLocks noChangeArrowheads="1"/>
              </p:cNvSpPr>
              <p:nvPr/>
            </p:nvSpPr>
            <p:spPr bwMode="auto">
              <a:xfrm>
                <a:off x="7596336" y="4834310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129" name="Oval 9"/>
              <p:cNvSpPr>
                <a:spLocks noChangeArrowheads="1"/>
              </p:cNvSpPr>
              <p:nvPr/>
            </p:nvSpPr>
            <p:spPr bwMode="auto">
              <a:xfrm>
                <a:off x="7362401" y="4959300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130" name="Oval 9"/>
              <p:cNvSpPr>
                <a:spLocks noChangeArrowheads="1"/>
              </p:cNvSpPr>
              <p:nvPr/>
            </p:nvSpPr>
            <p:spPr bwMode="auto">
              <a:xfrm>
                <a:off x="6930205" y="4959300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131" name="Oval 9"/>
              <p:cNvSpPr>
                <a:spLocks noChangeArrowheads="1"/>
              </p:cNvSpPr>
              <p:nvPr/>
            </p:nvSpPr>
            <p:spPr bwMode="auto">
              <a:xfrm>
                <a:off x="6930205" y="5121225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132" name="Oval 9"/>
              <p:cNvSpPr>
                <a:spLocks noChangeArrowheads="1"/>
              </p:cNvSpPr>
              <p:nvPr/>
            </p:nvSpPr>
            <p:spPr bwMode="auto">
              <a:xfrm>
                <a:off x="7524326" y="5121225"/>
                <a:ext cx="163116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133" name="Oval 9"/>
              <p:cNvSpPr>
                <a:spLocks noChangeArrowheads="1"/>
              </p:cNvSpPr>
              <p:nvPr/>
            </p:nvSpPr>
            <p:spPr bwMode="auto">
              <a:xfrm>
                <a:off x="7146898" y="5014069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134" name="Oval 9"/>
              <p:cNvSpPr>
                <a:spLocks noChangeArrowheads="1"/>
              </p:cNvSpPr>
              <p:nvPr/>
            </p:nvSpPr>
            <p:spPr bwMode="auto">
              <a:xfrm>
                <a:off x="7092129" y="5229572"/>
                <a:ext cx="16311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135" name="Oval 9"/>
              <p:cNvSpPr>
                <a:spLocks noChangeArrowheads="1"/>
              </p:cNvSpPr>
              <p:nvPr/>
            </p:nvSpPr>
            <p:spPr bwMode="auto">
              <a:xfrm>
                <a:off x="7255245" y="5175994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136" name="Oval 9"/>
              <p:cNvSpPr>
                <a:spLocks noChangeArrowheads="1"/>
              </p:cNvSpPr>
              <p:nvPr/>
            </p:nvSpPr>
            <p:spPr bwMode="auto">
              <a:xfrm>
                <a:off x="7524326" y="5014069"/>
                <a:ext cx="163116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137" name="Oval 9"/>
              <p:cNvSpPr>
                <a:spLocks noChangeArrowheads="1"/>
              </p:cNvSpPr>
              <p:nvPr/>
            </p:nvSpPr>
            <p:spPr bwMode="auto">
              <a:xfrm>
                <a:off x="7579095" y="5283150"/>
                <a:ext cx="161925" cy="16311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138" name="Oval 9"/>
              <p:cNvSpPr>
                <a:spLocks noChangeArrowheads="1"/>
              </p:cNvSpPr>
              <p:nvPr/>
            </p:nvSpPr>
            <p:spPr bwMode="auto">
              <a:xfrm>
                <a:off x="7417170" y="5229572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139" name="Oval 9"/>
              <p:cNvSpPr>
                <a:spLocks noChangeArrowheads="1"/>
              </p:cNvSpPr>
              <p:nvPr/>
            </p:nvSpPr>
            <p:spPr bwMode="auto">
              <a:xfrm>
                <a:off x="7308823" y="5391497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140" name="Oval 9"/>
              <p:cNvSpPr>
                <a:spLocks noChangeArrowheads="1"/>
              </p:cNvSpPr>
              <p:nvPr/>
            </p:nvSpPr>
            <p:spPr bwMode="auto">
              <a:xfrm>
                <a:off x="7146898" y="5391497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141" name="Oval 9"/>
              <p:cNvSpPr>
                <a:spLocks noChangeArrowheads="1"/>
              </p:cNvSpPr>
              <p:nvPr/>
            </p:nvSpPr>
            <p:spPr bwMode="auto">
              <a:xfrm>
                <a:off x="7470749" y="5446266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142" name="Oval 9"/>
              <p:cNvSpPr>
                <a:spLocks noChangeArrowheads="1"/>
              </p:cNvSpPr>
              <p:nvPr/>
            </p:nvSpPr>
            <p:spPr bwMode="auto">
              <a:xfrm>
                <a:off x="7020123" y="5526559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143" name="Oval 9"/>
              <p:cNvSpPr>
                <a:spLocks noChangeArrowheads="1"/>
              </p:cNvSpPr>
              <p:nvPr/>
            </p:nvSpPr>
            <p:spPr bwMode="auto">
              <a:xfrm>
                <a:off x="6858198" y="5526559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144" name="Oval 9"/>
              <p:cNvSpPr>
                <a:spLocks noChangeArrowheads="1"/>
              </p:cNvSpPr>
              <p:nvPr/>
            </p:nvSpPr>
            <p:spPr bwMode="auto">
              <a:xfrm>
                <a:off x="7343973" y="5581328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145" name="Oval 9"/>
              <p:cNvSpPr>
                <a:spLocks noChangeArrowheads="1"/>
              </p:cNvSpPr>
              <p:nvPr/>
            </p:nvSpPr>
            <p:spPr bwMode="auto">
              <a:xfrm>
                <a:off x="7182049" y="5581328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146" name="Oval 9"/>
              <p:cNvSpPr>
                <a:spLocks noChangeArrowheads="1"/>
              </p:cNvSpPr>
              <p:nvPr/>
            </p:nvSpPr>
            <p:spPr bwMode="auto">
              <a:xfrm>
                <a:off x="7614245" y="5526559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147" name="Oval 9"/>
              <p:cNvSpPr>
                <a:spLocks noChangeArrowheads="1"/>
              </p:cNvSpPr>
              <p:nvPr/>
            </p:nvSpPr>
            <p:spPr bwMode="auto">
              <a:xfrm>
                <a:off x="7505899" y="5634906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148" name="Oval 9"/>
              <p:cNvSpPr>
                <a:spLocks noChangeArrowheads="1"/>
              </p:cNvSpPr>
              <p:nvPr/>
            </p:nvSpPr>
            <p:spPr bwMode="auto">
              <a:xfrm>
                <a:off x="6894165" y="5320159"/>
                <a:ext cx="161925" cy="16311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149" name="Oval 9"/>
              <p:cNvSpPr>
                <a:spLocks noChangeArrowheads="1"/>
              </p:cNvSpPr>
              <p:nvPr/>
            </p:nvSpPr>
            <p:spPr bwMode="auto">
              <a:xfrm>
                <a:off x="7614245" y="4528071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150" name="Oval 9"/>
              <p:cNvSpPr>
                <a:spLocks noChangeArrowheads="1"/>
              </p:cNvSpPr>
              <p:nvPr/>
            </p:nvSpPr>
            <p:spPr bwMode="auto">
              <a:xfrm>
                <a:off x="7110189" y="4888111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151" name="Oval 9"/>
              <p:cNvSpPr>
                <a:spLocks noChangeArrowheads="1"/>
              </p:cNvSpPr>
              <p:nvPr/>
            </p:nvSpPr>
            <p:spPr bwMode="auto">
              <a:xfrm>
                <a:off x="7110189" y="4744095"/>
                <a:ext cx="161925" cy="16192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</p:grpSp>
        <p:sp>
          <p:nvSpPr>
            <p:cNvPr id="8" name="Text Box 24"/>
            <p:cNvSpPr txBox="1">
              <a:spLocks noChangeArrowheads="1"/>
            </p:cNvSpPr>
            <p:nvPr/>
          </p:nvSpPr>
          <p:spPr bwMode="auto">
            <a:xfrm>
              <a:off x="5566032" y="5582641"/>
              <a:ext cx="936626" cy="442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/>
              <a:r>
                <a:rPr lang="en-US" altLang="ja-JP" sz="1400" dirty="0">
                  <a:latin typeface="Century" pitchFamily="18" charset="0"/>
                  <a:ea typeface="ＭＳ 明朝" pitchFamily="17" charset="-128"/>
                  <a:cs typeface="ＭＳ Ｐゴシック" charset="-128"/>
                </a:rPr>
                <a:t>Recoil </a:t>
              </a:r>
              <a:r>
                <a:rPr lang="ja-JP" altLang="en-US" sz="1400" dirty="0">
                  <a:latin typeface="Century" pitchFamily="18" charset="0"/>
                  <a:ea typeface="ＭＳ 明朝" pitchFamily="17" charset="-128"/>
                  <a:cs typeface="ＭＳ Ｐゴシック" charset="-128"/>
                </a:rPr>
                <a:t> </a:t>
              </a:r>
              <a:r>
                <a:rPr lang="en-US" altLang="ja-JP" sz="1400" dirty="0">
                  <a:latin typeface="Century" pitchFamily="18" charset="0"/>
                  <a:ea typeface="ＭＳ 明朝" pitchFamily="17" charset="-128"/>
                  <a:cs typeface="ＭＳ Ｐゴシック" charset="-128"/>
                </a:rPr>
                <a:t>Atom</a:t>
              </a:r>
              <a:endParaRPr lang="ja-JP" altLang="ja-JP" sz="3200" dirty="0">
                <a:ea typeface="ＭＳ 明朝" pitchFamily="17" charset="-128"/>
                <a:cs typeface="ＭＳ Ｐゴシック" charset="-128"/>
              </a:endParaRPr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6658892" y="6776814"/>
              <a:ext cx="1081088" cy="4603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1600" dirty="0" smtClean="0">
                  <a:solidFill>
                    <a:srgbClr val="FF0000"/>
                  </a:solidFill>
                </a:rPr>
                <a:t>200nm</a:t>
              </a:r>
              <a:endParaRPr lang="en-US" altLang="ja-JP" sz="1600" dirty="0">
                <a:solidFill>
                  <a:srgbClr val="FF0000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600" dirty="0">
                <a:solidFill>
                  <a:srgbClr val="FF0000"/>
                </a:solidFill>
              </a:endParaRPr>
            </a:p>
          </p:txBody>
        </p:sp>
        <p:grpSp>
          <p:nvGrpSpPr>
            <p:cNvPr id="10" name="グループ化 190"/>
            <p:cNvGrpSpPr>
              <a:grpSpLocks/>
            </p:cNvGrpSpPr>
            <p:nvPr/>
          </p:nvGrpSpPr>
          <p:grpSpPr bwMode="auto">
            <a:xfrm>
              <a:off x="6083993" y="5697587"/>
              <a:ext cx="1728788" cy="215422"/>
              <a:chOff x="1187622" y="5948618"/>
              <a:chExt cx="1728191" cy="215545"/>
            </a:xfrm>
          </p:grpSpPr>
          <p:sp>
            <p:nvSpPr>
              <p:cNvPr id="12" name="AutoShape 11"/>
              <p:cNvSpPr>
                <a:spLocks noChangeArrowheads="1"/>
              </p:cNvSpPr>
              <p:nvPr/>
            </p:nvSpPr>
            <p:spPr bwMode="auto">
              <a:xfrm rot="16200000">
                <a:off x="1981034" y="5227897"/>
                <a:ext cx="141368" cy="1728191"/>
              </a:xfrm>
              <a:prstGeom prst="downArrow">
                <a:avLst>
                  <a:gd name="adj1" fmla="val 50000"/>
                  <a:gd name="adj2" fmla="val 61000"/>
                </a:avLst>
              </a:prstGeom>
              <a:ln>
                <a:headEnd/>
                <a:tailEnd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vert="eaVert"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>
                  <a:latin typeface="+mn-lt"/>
                  <a:ea typeface="+mn-ea"/>
                </a:endParaRPr>
              </a:p>
            </p:txBody>
          </p:sp>
          <p:sp>
            <p:nvSpPr>
              <p:cNvPr id="13" name="Oval 22"/>
              <p:cNvSpPr>
                <a:spLocks noChangeArrowheads="1"/>
              </p:cNvSpPr>
              <p:nvPr/>
            </p:nvSpPr>
            <p:spPr bwMode="auto">
              <a:xfrm>
                <a:off x="2483493" y="5948618"/>
                <a:ext cx="142826" cy="142957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14" name="Oval 22"/>
              <p:cNvSpPr>
                <a:spLocks noChangeArrowheads="1"/>
              </p:cNvSpPr>
              <p:nvPr/>
            </p:nvSpPr>
            <p:spPr bwMode="auto">
              <a:xfrm>
                <a:off x="2267544" y="6021206"/>
                <a:ext cx="142826" cy="142957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15" name="Oval 22"/>
              <p:cNvSpPr>
                <a:spLocks noChangeArrowheads="1"/>
              </p:cNvSpPr>
              <p:nvPr/>
            </p:nvSpPr>
            <p:spPr bwMode="auto">
              <a:xfrm>
                <a:off x="1763662" y="5949154"/>
                <a:ext cx="142826" cy="142957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16" name="Oval 22"/>
              <p:cNvSpPr>
                <a:spLocks noChangeArrowheads="1"/>
              </p:cNvSpPr>
              <p:nvPr/>
            </p:nvSpPr>
            <p:spPr bwMode="auto">
              <a:xfrm>
                <a:off x="2051595" y="6020675"/>
                <a:ext cx="142826" cy="142957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17" name="Oval 22"/>
              <p:cNvSpPr>
                <a:spLocks noChangeArrowheads="1"/>
              </p:cNvSpPr>
              <p:nvPr/>
            </p:nvSpPr>
            <p:spPr bwMode="auto">
              <a:xfrm>
                <a:off x="1403746" y="6020684"/>
                <a:ext cx="142826" cy="142957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18" name="Oval 22"/>
              <p:cNvSpPr>
                <a:spLocks noChangeArrowheads="1"/>
              </p:cNvSpPr>
              <p:nvPr/>
            </p:nvSpPr>
            <p:spPr bwMode="auto">
              <a:xfrm>
                <a:off x="2699443" y="6020675"/>
                <a:ext cx="142826" cy="142957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</p:grpSp>
        <p:sp>
          <p:nvSpPr>
            <p:cNvPr id="11" name="正方形/長方形 10"/>
            <p:cNvSpPr/>
            <p:nvPr/>
          </p:nvSpPr>
          <p:spPr>
            <a:xfrm>
              <a:off x="6515844" y="4355812"/>
              <a:ext cx="1632474" cy="2853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ja-JP" sz="2000" b="1" dirty="0" smtClean="0"/>
                <a:t>fine grain emulsion</a:t>
              </a:r>
              <a:endParaRPr lang="ja-JP" altLang="en-US" sz="2000" b="1" dirty="0" smtClean="0"/>
            </a:p>
          </p:txBody>
        </p:sp>
      </p:grpSp>
      <p:grpSp>
        <p:nvGrpSpPr>
          <p:cNvPr id="152" name="グループ化 151"/>
          <p:cNvGrpSpPr>
            <a:grpSpLocks noChangeAspect="1"/>
          </p:cNvGrpSpPr>
          <p:nvPr/>
        </p:nvGrpSpPr>
        <p:grpSpPr>
          <a:xfrm>
            <a:off x="107504" y="1573807"/>
            <a:ext cx="3888432" cy="4191668"/>
            <a:chOff x="6077821" y="1062212"/>
            <a:chExt cx="2772665" cy="2988890"/>
          </a:xfrm>
        </p:grpSpPr>
        <p:grpSp>
          <p:nvGrpSpPr>
            <p:cNvPr id="153" name="グループ化 192"/>
            <p:cNvGrpSpPr>
              <a:grpSpLocks/>
            </p:cNvGrpSpPr>
            <p:nvPr/>
          </p:nvGrpSpPr>
          <p:grpSpPr bwMode="auto">
            <a:xfrm>
              <a:off x="6443836" y="1638276"/>
              <a:ext cx="2406650" cy="2389852"/>
              <a:chOff x="1402543" y="2492896"/>
              <a:chExt cx="2405104" cy="2390035"/>
            </a:xfrm>
          </p:grpSpPr>
          <p:sp>
            <p:nvSpPr>
              <p:cNvPr id="160" name="Oval 9"/>
              <p:cNvSpPr>
                <a:spLocks noChangeAspect="1" noChangeArrowheads="1"/>
              </p:cNvSpPr>
              <p:nvPr/>
            </p:nvSpPr>
            <p:spPr bwMode="auto">
              <a:xfrm>
                <a:off x="1402543" y="2492896"/>
                <a:ext cx="1035971" cy="107164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161" name="Oval 9"/>
              <p:cNvSpPr>
                <a:spLocks noChangeAspect="1" noChangeArrowheads="1"/>
              </p:cNvSpPr>
              <p:nvPr/>
            </p:nvSpPr>
            <p:spPr bwMode="auto">
              <a:xfrm>
                <a:off x="1619890" y="3645509"/>
                <a:ext cx="1035972" cy="107164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162" name="Oval 9"/>
              <p:cNvSpPr>
                <a:spLocks noChangeAspect="1" noChangeArrowheads="1"/>
              </p:cNvSpPr>
              <p:nvPr/>
            </p:nvSpPr>
            <p:spPr bwMode="auto">
              <a:xfrm>
                <a:off x="2516699" y="2637370"/>
                <a:ext cx="1034385" cy="1071644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  <p:sp>
            <p:nvSpPr>
              <p:cNvPr id="163" name="Oval 9"/>
              <p:cNvSpPr>
                <a:spLocks noChangeAspect="1" noChangeArrowheads="1"/>
              </p:cNvSpPr>
              <p:nvPr/>
            </p:nvSpPr>
            <p:spPr bwMode="auto">
              <a:xfrm>
                <a:off x="2771675" y="3811287"/>
                <a:ext cx="1035972" cy="1071644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</p:grpSp>
        <p:sp>
          <p:nvSpPr>
            <p:cNvPr id="154" name="Text Box 24"/>
            <p:cNvSpPr txBox="1">
              <a:spLocks noChangeArrowheads="1"/>
            </p:cNvSpPr>
            <p:nvPr/>
          </p:nvSpPr>
          <p:spPr bwMode="auto">
            <a:xfrm>
              <a:off x="6077821" y="2763685"/>
              <a:ext cx="936625" cy="442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/>
              <a:r>
                <a:rPr lang="en-US" altLang="ja-JP" sz="1400" dirty="0">
                  <a:latin typeface="Century" pitchFamily="18" charset="0"/>
                  <a:ea typeface="ＭＳ 明朝" pitchFamily="17" charset="-128"/>
                  <a:cs typeface="ＭＳ Ｐゴシック" charset="-128"/>
                </a:rPr>
                <a:t>Recoil </a:t>
              </a:r>
              <a:r>
                <a:rPr lang="ja-JP" altLang="en-US" sz="1400" dirty="0">
                  <a:latin typeface="Century" pitchFamily="18" charset="0"/>
                  <a:ea typeface="ＭＳ 明朝" pitchFamily="17" charset="-128"/>
                  <a:cs typeface="ＭＳ Ｐゴシック" charset="-128"/>
                </a:rPr>
                <a:t> </a:t>
              </a:r>
              <a:r>
                <a:rPr lang="en-US" altLang="ja-JP" sz="1400" dirty="0">
                  <a:latin typeface="Century" pitchFamily="18" charset="0"/>
                  <a:ea typeface="ＭＳ 明朝" pitchFamily="17" charset="-128"/>
                  <a:cs typeface="ＭＳ Ｐゴシック" charset="-128"/>
                </a:rPr>
                <a:t>Atom</a:t>
              </a:r>
              <a:endParaRPr lang="ja-JP" altLang="ja-JP" sz="3200" dirty="0">
                <a:ea typeface="ＭＳ 明朝" pitchFamily="17" charset="-128"/>
                <a:cs typeface="ＭＳ Ｐゴシック" charset="-128"/>
              </a:endParaRPr>
            </a:p>
          </p:txBody>
        </p:sp>
        <p:grpSp>
          <p:nvGrpSpPr>
            <p:cNvPr id="155" name="グループ化 193"/>
            <p:cNvGrpSpPr>
              <a:grpSpLocks/>
            </p:cNvGrpSpPr>
            <p:nvPr/>
          </p:nvGrpSpPr>
          <p:grpSpPr bwMode="auto">
            <a:xfrm>
              <a:off x="6228035" y="2852937"/>
              <a:ext cx="1584325" cy="288480"/>
              <a:chOff x="1186138" y="3707684"/>
              <a:chExt cx="1584174" cy="288480"/>
            </a:xfrm>
          </p:grpSpPr>
          <p:sp>
            <p:nvSpPr>
              <p:cNvPr id="158" name="AutoShape 11"/>
              <p:cNvSpPr>
                <a:spLocks noChangeArrowheads="1"/>
              </p:cNvSpPr>
              <p:nvPr/>
            </p:nvSpPr>
            <p:spPr bwMode="auto">
              <a:xfrm rot="16200000">
                <a:off x="1911550" y="3063012"/>
                <a:ext cx="133350" cy="1584174"/>
              </a:xfrm>
              <a:prstGeom prst="downArrow">
                <a:avLst>
                  <a:gd name="adj1" fmla="val 50000"/>
                  <a:gd name="adj2" fmla="val 61000"/>
                </a:avLst>
              </a:prstGeom>
              <a:ln>
                <a:headEnd/>
                <a:tailEnd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vert="eaVert" wrap="none" lIns="74295" tIns="8890" rIns="74295" bIns="8890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ja-JP" dirty="0" smtClean="0">
                  <a:solidFill>
                    <a:srgbClr val="FF0000"/>
                  </a:solidFill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ja-JP" dirty="0" smtClean="0">
                    <a:solidFill>
                      <a:srgbClr val="FF0000"/>
                    </a:solidFill>
                  </a:rPr>
                  <a:t>~ several 1</a:t>
                </a:r>
                <a:r>
                  <a:rPr lang="en-US" altLang="ja-JP" dirty="0" smtClean="0">
                    <a:solidFill>
                      <a:srgbClr val="FF0000"/>
                    </a:solidFill>
                    <a:latin typeface="+mn-lt"/>
                    <a:ea typeface="+mn-ea"/>
                  </a:rPr>
                  <a:t>00 nm</a:t>
                </a:r>
                <a:endParaRPr lang="ja-JP" altLang="en-US" dirty="0">
                  <a:solidFill>
                    <a:srgbClr val="FF0000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59" name="Oval 22"/>
              <p:cNvSpPr>
                <a:spLocks noChangeArrowheads="1"/>
              </p:cNvSpPr>
              <p:nvPr/>
            </p:nvSpPr>
            <p:spPr bwMode="auto">
              <a:xfrm>
                <a:off x="2049706" y="3707684"/>
                <a:ext cx="288600" cy="288480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lIns="74295" tIns="8890" rIns="74295" bIns="889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/>
              </a:p>
            </p:txBody>
          </p:sp>
        </p:grpSp>
        <p:sp>
          <p:nvSpPr>
            <p:cNvPr id="156" name="正方形/長方形 155"/>
            <p:cNvSpPr/>
            <p:nvPr/>
          </p:nvSpPr>
          <p:spPr>
            <a:xfrm>
              <a:off x="6227812" y="1062212"/>
              <a:ext cx="1893267" cy="5047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ja-JP" sz="2000" b="1" dirty="0" smtClean="0"/>
                <a:t>existing emulsion</a:t>
              </a:r>
            </a:p>
            <a:p>
              <a:pPr>
                <a:spcBef>
                  <a:spcPct val="0"/>
                </a:spcBef>
              </a:pPr>
              <a:r>
                <a:rPr lang="en-US" altLang="ja-JP" sz="2000" b="1" dirty="0" smtClean="0"/>
                <a:t>(ex. OPERA emulsion)</a:t>
              </a:r>
              <a:endParaRPr lang="ja-JP" altLang="en-US" sz="2000" b="1" dirty="0" smtClean="0"/>
            </a:p>
          </p:txBody>
        </p:sp>
        <p:sp>
          <p:nvSpPr>
            <p:cNvPr id="157" name="正方形/長方形 156"/>
            <p:cNvSpPr/>
            <p:nvPr/>
          </p:nvSpPr>
          <p:spPr>
            <a:xfrm>
              <a:off x="6658892" y="4005064"/>
              <a:ext cx="1081088" cy="4603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1600" dirty="0" smtClean="0">
                  <a:solidFill>
                    <a:srgbClr val="FF0000"/>
                  </a:solidFill>
                </a:rPr>
                <a:t>200nm</a:t>
              </a:r>
              <a:endParaRPr lang="en-US" altLang="ja-JP" sz="1600" dirty="0">
                <a:solidFill>
                  <a:srgbClr val="FF0000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65" name="正方形/長方形 164"/>
          <p:cNvSpPr/>
          <p:nvPr/>
        </p:nvSpPr>
        <p:spPr>
          <a:xfrm>
            <a:off x="395536" y="6207695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ja-JP" sz="2400" dirty="0" err="1" smtClean="0"/>
              <a:t>Micronization</a:t>
            </a:r>
            <a:r>
              <a:rPr lang="en-US" altLang="ja-JP" sz="2400" dirty="0" smtClean="0"/>
              <a:t> of crystals is the key to detect short tracks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Production of Emulsion in Nagoya (2010~)</a:t>
            </a:r>
            <a:endParaRPr lang="ja-JP" altLang="en-US" dirty="0" smtClean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7" name="スライド番号プレースホルダ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14</a:t>
            </a:fld>
            <a:endParaRPr kumimoji="1" lang="ja-JP" altLang="en-US" dirty="0"/>
          </a:p>
        </p:txBody>
      </p:sp>
      <p:pic>
        <p:nvPicPr>
          <p:cNvPr id="11267" name="Picture 4" descr="C:\Users\naka\Pictures\乳剤仕込み装置\P3180221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3528" y="980728"/>
            <a:ext cx="4624175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グループ化 34"/>
          <p:cNvGrpSpPr/>
          <p:nvPr/>
        </p:nvGrpSpPr>
        <p:grpSpPr>
          <a:xfrm>
            <a:off x="2206633" y="4293097"/>
            <a:ext cx="2103595" cy="2017939"/>
            <a:chOff x="2177384" y="4464050"/>
            <a:chExt cx="2103594" cy="2017939"/>
          </a:xfrm>
        </p:grpSpPr>
        <p:pic>
          <p:nvPicPr>
            <p:cNvPr id="11282" name="Picture 3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2177384" y="4464050"/>
              <a:ext cx="2103594" cy="20179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76" name="テキスト ボックス 9"/>
            <p:cNvSpPr txBox="1">
              <a:spLocks noChangeArrowheads="1"/>
            </p:cNvSpPr>
            <p:nvPr/>
          </p:nvSpPr>
          <p:spPr bwMode="auto">
            <a:xfrm>
              <a:off x="2431053" y="4464050"/>
              <a:ext cx="177568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b="1">
                  <a:solidFill>
                    <a:schemeClr val="bg1"/>
                  </a:solidFill>
                  <a:latin typeface="+mj-lt"/>
                  <a:ea typeface="+mj-ea"/>
                  <a:cs typeface="メイリオ" pitchFamily="50" charset="-128"/>
                </a:rPr>
                <a:t>70nm crystal</a:t>
              </a:r>
              <a:endParaRPr lang="ja-JP" altLang="en-US" b="1">
                <a:solidFill>
                  <a:schemeClr val="bg1"/>
                </a:solidFill>
                <a:latin typeface="+mj-lt"/>
                <a:ea typeface="+mj-ea"/>
                <a:cs typeface="メイリオ" pitchFamily="50" charset="-128"/>
              </a:endParaRPr>
            </a:p>
          </p:txBody>
        </p:sp>
      </p:grpSp>
      <p:grpSp>
        <p:nvGrpSpPr>
          <p:cNvPr id="3" name="グループ化 32"/>
          <p:cNvGrpSpPr/>
          <p:nvPr/>
        </p:nvGrpSpPr>
        <p:grpSpPr>
          <a:xfrm>
            <a:off x="4391846" y="4293097"/>
            <a:ext cx="2164151" cy="2017939"/>
            <a:chOff x="4503916" y="4464050"/>
            <a:chExt cx="2164151" cy="2017939"/>
          </a:xfrm>
        </p:grpSpPr>
        <p:pic>
          <p:nvPicPr>
            <p:cNvPr id="11283" name="Picture 3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4503916" y="4464050"/>
              <a:ext cx="2164151" cy="20179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77" name="テキスト ボックス 10"/>
            <p:cNvSpPr txBox="1">
              <a:spLocks noChangeArrowheads="1"/>
            </p:cNvSpPr>
            <p:nvPr/>
          </p:nvSpPr>
          <p:spPr bwMode="auto">
            <a:xfrm>
              <a:off x="4702133" y="4464050"/>
              <a:ext cx="17756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b="1">
                  <a:solidFill>
                    <a:schemeClr val="bg1"/>
                  </a:solidFill>
                  <a:latin typeface="+mj-lt"/>
                  <a:ea typeface="+mj-ea"/>
                  <a:cs typeface="メイリオ" pitchFamily="50" charset="-128"/>
                </a:rPr>
                <a:t>100nm crystal</a:t>
              </a:r>
              <a:endParaRPr lang="ja-JP" altLang="en-US" b="1">
                <a:solidFill>
                  <a:schemeClr val="bg1"/>
                </a:solidFill>
                <a:latin typeface="+mj-lt"/>
                <a:ea typeface="+mj-ea"/>
                <a:cs typeface="メイリオ" pitchFamily="50" charset="-128"/>
              </a:endParaRPr>
            </a:p>
          </p:txBody>
        </p:sp>
      </p:grpSp>
      <p:grpSp>
        <p:nvGrpSpPr>
          <p:cNvPr id="4" name="グループ化 33"/>
          <p:cNvGrpSpPr/>
          <p:nvPr/>
        </p:nvGrpSpPr>
        <p:grpSpPr>
          <a:xfrm>
            <a:off x="6637611" y="4293097"/>
            <a:ext cx="2014327" cy="2017939"/>
            <a:chOff x="6224147" y="4464050"/>
            <a:chExt cx="2014326" cy="2017939"/>
          </a:xfrm>
        </p:grpSpPr>
        <p:pic>
          <p:nvPicPr>
            <p:cNvPr id="11284" name="Picture 4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6224147" y="4464050"/>
              <a:ext cx="1965932" cy="20179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78" name="テキスト ボックス 11"/>
            <p:cNvSpPr txBox="1">
              <a:spLocks noChangeArrowheads="1"/>
            </p:cNvSpPr>
            <p:nvPr/>
          </p:nvSpPr>
          <p:spPr bwMode="auto">
            <a:xfrm>
              <a:off x="6462792" y="4464050"/>
              <a:ext cx="177568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b="1" dirty="0">
                  <a:solidFill>
                    <a:schemeClr val="bg1"/>
                  </a:solidFill>
                  <a:latin typeface="+mj-lt"/>
                  <a:ea typeface="+mj-ea"/>
                  <a:cs typeface="メイリオ" pitchFamily="50" charset="-128"/>
                </a:rPr>
                <a:t>200nm crystal</a:t>
              </a:r>
              <a:endParaRPr lang="ja-JP" altLang="en-US" b="1" dirty="0">
                <a:solidFill>
                  <a:schemeClr val="bg1"/>
                </a:solidFill>
                <a:latin typeface="+mj-lt"/>
                <a:ea typeface="+mj-ea"/>
                <a:cs typeface="メイリオ" pitchFamily="50" charset="-128"/>
              </a:endParaRPr>
            </a:p>
          </p:txBody>
        </p:sp>
      </p:grpSp>
      <p:grpSp>
        <p:nvGrpSpPr>
          <p:cNvPr id="5" name="グループ化 30"/>
          <p:cNvGrpSpPr/>
          <p:nvPr/>
        </p:nvGrpSpPr>
        <p:grpSpPr>
          <a:xfrm>
            <a:off x="114594" y="4318954"/>
            <a:ext cx="2010423" cy="2287692"/>
            <a:chOff x="972145" y="4464050"/>
            <a:chExt cx="2010423" cy="2287691"/>
          </a:xfrm>
        </p:grpSpPr>
        <p:pic>
          <p:nvPicPr>
            <p:cNvPr id="11281" name="Picture 2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1023938" y="4464050"/>
              <a:ext cx="1958630" cy="20179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75" name="テキスト ボックス 8"/>
            <p:cNvSpPr txBox="1">
              <a:spLocks noChangeArrowheads="1"/>
            </p:cNvSpPr>
            <p:nvPr/>
          </p:nvSpPr>
          <p:spPr bwMode="auto">
            <a:xfrm>
              <a:off x="1277606" y="4464050"/>
              <a:ext cx="155965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ja-JP" b="1" dirty="0">
                  <a:solidFill>
                    <a:schemeClr val="bg1"/>
                  </a:solidFill>
                  <a:latin typeface="+mj-lt"/>
                  <a:ea typeface="+mj-ea"/>
                  <a:cs typeface="メイリオ" pitchFamily="50" charset="-128"/>
                </a:rPr>
                <a:t>35nm crystal</a:t>
              </a:r>
              <a:endParaRPr lang="ja-JP" altLang="en-US" b="1" dirty="0">
                <a:solidFill>
                  <a:schemeClr val="bg1"/>
                </a:solidFill>
                <a:latin typeface="+mj-lt"/>
                <a:ea typeface="+mj-ea"/>
                <a:cs typeface="メイリオ" pitchFamily="50" charset="-128"/>
              </a:endParaRPr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1037064" y="4510201"/>
              <a:ext cx="1944216" cy="194411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j-lt"/>
                <a:ea typeface="+mj-ea"/>
                <a:cs typeface="メイリオ" pitchFamily="50" charset="-128"/>
              </a:endParaRPr>
            </a:p>
          </p:txBody>
        </p:sp>
        <p:sp>
          <p:nvSpPr>
            <p:cNvPr id="11270" name="テキスト ボックス 22"/>
            <p:cNvSpPr txBox="1">
              <a:spLocks noChangeArrowheads="1"/>
            </p:cNvSpPr>
            <p:nvPr/>
          </p:nvSpPr>
          <p:spPr bwMode="auto">
            <a:xfrm>
              <a:off x="972145" y="6382409"/>
              <a:ext cx="200913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dirty="0">
                  <a:solidFill>
                    <a:srgbClr val="FF0000"/>
                  </a:solidFill>
                  <a:latin typeface="+mj-lt"/>
                  <a:ea typeface="+mj-ea"/>
                  <a:cs typeface="メイリオ" pitchFamily="50" charset="-128"/>
                </a:rPr>
                <a:t>For dark </a:t>
              </a:r>
              <a:r>
                <a:rPr lang="en-US" altLang="ja-JP" dirty="0" smtClean="0">
                  <a:solidFill>
                    <a:srgbClr val="FF0000"/>
                  </a:solidFill>
                  <a:latin typeface="+mj-lt"/>
                  <a:ea typeface="+mj-ea"/>
                  <a:cs typeface="メイリオ" pitchFamily="50" charset="-128"/>
                </a:rPr>
                <a:t>matter</a:t>
              </a:r>
              <a:endParaRPr lang="ja-JP" altLang="en-US" dirty="0">
                <a:solidFill>
                  <a:srgbClr val="FF0000"/>
                </a:solidFill>
                <a:latin typeface="+mj-lt"/>
                <a:ea typeface="+mj-ea"/>
                <a:cs typeface="メイリオ" pitchFamily="50" charset="-128"/>
              </a:endParaRPr>
            </a:p>
          </p:txBody>
        </p:sp>
      </p:grpSp>
      <p:sp>
        <p:nvSpPr>
          <p:cNvPr id="11271" name="テキスト ボックス 23"/>
          <p:cNvSpPr txBox="1">
            <a:spLocks noChangeArrowheads="1"/>
          </p:cNvSpPr>
          <p:nvPr/>
        </p:nvSpPr>
        <p:spPr bwMode="auto">
          <a:xfrm>
            <a:off x="5111552" y="1052737"/>
            <a:ext cx="3852936" cy="2492990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dirty="0">
                <a:latin typeface="+mj-lt"/>
                <a:ea typeface="+mj-ea"/>
                <a:cs typeface="メイリオ" pitchFamily="50" charset="-128"/>
              </a:rPr>
              <a:t>Production term: </a:t>
            </a:r>
            <a:r>
              <a:rPr lang="en-US" altLang="ja-JP" b="1" dirty="0" smtClean="0">
                <a:latin typeface="+mj-lt"/>
                <a:ea typeface="+mj-ea"/>
                <a:cs typeface="メイリオ" pitchFamily="50" charset="-128"/>
              </a:rPr>
              <a:t>4h </a:t>
            </a:r>
            <a:endParaRPr lang="en-US" altLang="ja-JP" b="1" dirty="0">
              <a:latin typeface="+mj-lt"/>
              <a:ea typeface="+mj-ea"/>
              <a:cs typeface="メイリオ" pitchFamily="50" charset="-128"/>
            </a:endParaRPr>
          </a:p>
          <a:p>
            <a:r>
              <a:rPr lang="en-US" altLang="ja-JP" dirty="0">
                <a:latin typeface="+mj-lt"/>
                <a:ea typeface="+mj-ea"/>
                <a:cs typeface="メイリオ" pitchFamily="50" charset="-128"/>
              </a:rPr>
              <a:t>Scale: </a:t>
            </a:r>
            <a:r>
              <a:rPr lang="en-US" altLang="ja-JP" b="1" dirty="0" smtClean="0">
                <a:latin typeface="+mj-lt"/>
                <a:ea typeface="+mj-ea"/>
                <a:cs typeface="メイリオ" pitchFamily="50" charset="-128"/>
              </a:rPr>
              <a:t>100g/batch</a:t>
            </a:r>
            <a:r>
              <a:rPr lang="en-US" altLang="ja-JP" dirty="0" smtClean="0">
                <a:latin typeface="+mj-lt"/>
                <a:ea typeface="+mj-ea"/>
                <a:cs typeface="メイリオ" pitchFamily="50" charset="-128"/>
              </a:rPr>
              <a:t> (dry</a:t>
            </a:r>
            <a:r>
              <a:rPr lang="ja-JP" altLang="en-US" dirty="0" smtClean="0">
                <a:latin typeface="+mj-lt"/>
                <a:ea typeface="+mj-ea"/>
                <a:cs typeface="メイリオ" pitchFamily="50" charset="-128"/>
              </a:rPr>
              <a:t> </a:t>
            </a:r>
            <a:r>
              <a:rPr lang="en-US" altLang="ja-JP" dirty="0" smtClean="0">
                <a:latin typeface="+mj-lt"/>
                <a:ea typeface="+mj-ea"/>
                <a:cs typeface="メイリオ" pitchFamily="50" charset="-128"/>
              </a:rPr>
              <a:t>condition</a:t>
            </a:r>
            <a:r>
              <a:rPr lang="en-US" altLang="ja-JP" dirty="0">
                <a:latin typeface="+mj-lt"/>
                <a:ea typeface="+mj-ea"/>
                <a:cs typeface="メイリオ" pitchFamily="50" charset="-128"/>
              </a:rPr>
              <a:t>)</a:t>
            </a:r>
          </a:p>
          <a:p>
            <a:endParaRPr lang="en-US" altLang="ja-JP" sz="2000" dirty="0" smtClean="0">
              <a:latin typeface="+mj-lt"/>
              <a:ea typeface="+mj-ea"/>
              <a:cs typeface="メイリオ" pitchFamily="50" charset="-128"/>
            </a:endParaRPr>
          </a:p>
          <a:p>
            <a:r>
              <a:rPr lang="en-US" altLang="ja-JP" sz="2000" dirty="0" smtClean="0">
                <a:latin typeface="+mj-lt"/>
                <a:ea typeface="+mj-ea"/>
                <a:cs typeface="メイリオ" pitchFamily="50" charset="-128"/>
              </a:rPr>
              <a:t>We are planning new machine of the tripled volume (2013-14).</a:t>
            </a:r>
          </a:p>
          <a:p>
            <a:r>
              <a:rPr lang="ja-JP" altLang="en-US" sz="2000" b="1" dirty="0" smtClean="0">
                <a:latin typeface="+mj-lt"/>
                <a:ea typeface="+mj-ea"/>
                <a:cs typeface="メイリオ" pitchFamily="50" charset="-128"/>
              </a:rPr>
              <a:t>→</a:t>
            </a:r>
            <a:r>
              <a:rPr lang="en-US" altLang="ja-JP" sz="2000" b="1" dirty="0" smtClean="0">
                <a:latin typeface="+mj-lt"/>
                <a:ea typeface="+mj-ea"/>
                <a:cs typeface="メイリオ" pitchFamily="50" charset="-128"/>
              </a:rPr>
              <a:t>20kg/month</a:t>
            </a:r>
          </a:p>
          <a:p>
            <a:r>
              <a:rPr lang="en-US" altLang="ja-JP" sz="2000" b="1" dirty="0" smtClean="0">
                <a:latin typeface="+mj-lt"/>
                <a:ea typeface="+mj-ea"/>
                <a:cs typeface="メイリオ" pitchFamily="50" charset="-128"/>
              </a:rPr>
              <a:t>    ~100kg experiment is possible</a:t>
            </a:r>
          </a:p>
          <a:p>
            <a:endParaRPr lang="en-US" altLang="ja-JP" sz="2000" u="sng" dirty="0">
              <a:latin typeface="+mj-lt"/>
              <a:ea typeface="+mj-ea"/>
              <a:cs typeface="メイリオ" pitchFamily="50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8513856" y="4437112"/>
            <a:ext cx="738664" cy="2348880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en-US" altLang="ja-JP" dirty="0" smtClean="0">
                <a:latin typeface="+mj-lt"/>
                <a:ea typeface="+mj-ea"/>
                <a:cs typeface="メイリオ" pitchFamily="50" charset="-128"/>
              </a:rPr>
              <a:t>SEM Image </a:t>
            </a:r>
          </a:p>
          <a:p>
            <a:r>
              <a:rPr lang="en-US" altLang="ja-JP" dirty="0" smtClean="0">
                <a:latin typeface="+mj-lt"/>
                <a:ea typeface="+mj-ea"/>
                <a:cs typeface="メイリオ" pitchFamily="50" charset="-128"/>
              </a:rPr>
              <a:t>without Gelatin</a:t>
            </a:r>
            <a:endParaRPr lang="ja-JP" altLang="en-US" dirty="0">
              <a:latin typeface="+mj-lt"/>
              <a:ea typeface="+mj-ea"/>
              <a:cs typeface="メイリオ" pitchFamily="50" charset="-128"/>
            </a:endParaRPr>
          </a:p>
        </p:txBody>
      </p:sp>
      <p:grpSp>
        <p:nvGrpSpPr>
          <p:cNvPr id="6" name="グループ化 35"/>
          <p:cNvGrpSpPr/>
          <p:nvPr/>
        </p:nvGrpSpPr>
        <p:grpSpPr>
          <a:xfrm>
            <a:off x="4716017" y="6309321"/>
            <a:ext cx="1395412" cy="369332"/>
            <a:chOff x="3896668" y="6381328"/>
            <a:chExt cx="1395412" cy="369332"/>
          </a:xfrm>
        </p:grpSpPr>
        <p:sp>
          <p:nvSpPr>
            <p:cNvPr id="22" name="テキスト ボックス 18"/>
            <p:cNvSpPr txBox="1">
              <a:spLocks noChangeArrowheads="1"/>
            </p:cNvSpPr>
            <p:nvPr/>
          </p:nvSpPr>
          <p:spPr bwMode="auto">
            <a:xfrm>
              <a:off x="3896668" y="6381328"/>
              <a:ext cx="139541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メイリオ" pitchFamily="50" charset="-128"/>
                </a:rPr>
                <a:t>500nm</a:t>
              </a:r>
              <a:endParaRPr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メイリオ" pitchFamily="50" charset="-128"/>
              </a:endParaRPr>
            </a:p>
          </p:txBody>
        </p:sp>
        <p:cxnSp>
          <p:nvCxnSpPr>
            <p:cNvPr id="16" name="直線コネクタ 15"/>
            <p:cNvCxnSpPr/>
            <p:nvPr/>
          </p:nvCxnSpPr>
          <p:spPr bwMode="auto">
            <a:xfrm>
              <a:off x="3954016" y="6732588"/>
              <a:ext cx="762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正方形/長方形 23"/>
          <p:cNvSpPr/>
          <p:nvPr/>
        </p:nvSpPr>
        <p:spPr>
          <a:xfrm>
            <a:off x="5241917" y="3573016"/>
            <a:ext cx="31021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216000">
              <a:buFont typeface="Arial" pitchFamily="34" charset="0"/>
              <a:buChar char="•"/>
            </a:pPr>
            <a:r>
              <a:rPr lang="en-US" altLang="ja-JP" dirty="0" smtClean="0"/>
              <a:t>cooperation </a:t>
            </a:r>
            <a:r>
              <a:rPr lang="en-US" altLang="ja-JP" dirty="0" smtClean="0"/>
              <a:t>of </a:t>
            </a:r>
            <a:r>
              <a:rPr lang="en-US" altLang="ja-JP" dirty="0" smtClean="0"/>
              <a:t>Fuji Film OB </a:t>
            </a:r>
          </a:p>
          <a:p>
            <a:pPr indent="-216000"/>
            <a:r>
              <a:rPr lang="en-US" altLang="ja-JP" dirty="0" smtClean="0"/>
              <a:t>    for machine and production</a:t>
            </a:r>
            <a:endParaRPr lang="en-US" altLang="ja-JP" dirty="0" smtClean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グループ化 22"/>
          <p:cNvGrpSpPr>
            <a:grpSpLocks noChangeAspect="1"/>
          </p:cNvGrpSpPr>
          <p:nvPr/>
        </p:nvGrpSpPr>
        <p:grpSpPr>
          <a:xfrm>
            <a:off x="3347864" y="3645024"/>
            <a:ext cx="2520280" cy="2520280"/>
            <a:chOff x="3059832" y="5841268"/>
            <a:chExt cx="1260140" cy="1260140"/>
          </a:xfrm>
        </p:grpSpPr>
        <p:pic>
          <p:nvPicPr>
            <p:cNvPr id="11" name="Picture 3" descr="E:\udd\asada\NIT\sem\20110516\afwash\NNK032-02_003.jpg"/>
            <p:cNvPicPr>
              <a:picLocks noChangeAspect="1" noChangeArrowheads="1"/>
            </p:cNvPicPr>
            <p:nvPr/>
          </p:nvPicPr>
          <p:blipFill>
            <a:blip r:embed="rId3" cstate="print">
              <a:lum bright="3000" contrast="44000"/>
            </a:blip>
            <a:srcRect l="29978" t="55365" r="24402" b="10032"/>
            <a:stretch>
              <a:fillRect/>
            </a:stretch>
          </p:blipFill>
          <p:spPr bwMode="auto">
            <a:xfrm>
              <a:off x="3059832" y="5841268"/>
              <a:ext cx="1260140" cy="1260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正方形/長方形 20"/>
            <p:cNvSpPr/>
            <p:nvPr/>
          </p:nvSpPr>
          <p:spPr>
            <a:xfrm>
              <a:off x="3142672" y="6975396"/>
              <a:ext cx="277200" cy="1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ja-JP" sz="1600" b="1" dirty="0" smtClean="0">
                  <a:solidFill>
                    <a:schemeClr val="bg1"/>
                  </a:solidFill>
                </a:rPr>
                <a:t>100μm</a:t>
              </a:r>
              <a:endParaRPr lang="en-US" altLang="ja-JP" sz="1400" b="1" dirty="0" smtClean="0">
                <a:solidFill>
                  <a:schemeClr val="bg1"/>
                </a:solidFill>
              </a:endParaRPr>
            </a:p>
            <a:p>
              <a:pPr algn="ctr"/>
              <a:endParaRPr lang="en-US" altLang="ja-JP" sz="1600" b="1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グループ化 21"/>
          <p:cNvGrpSpPr>
            <a:grpSpLocks noChangeAspect="1"/>
          </p:cNvGrpSpPr>
          <p:nvPr/>
        </p:nvGrpSpPr>
        <p:grpSpPr>
          <a:xfrm>
            <a:off x="3347864" y="980728"/>
            <a:ext cx="2520280" cy="2520280"/>
            <a:chOff x="179512" y="5450351"/>
            <a:chExt cx="1260140" cy="1260140"/>
          </a:xfrm>
        </p:grpSpPr>
        <p:pic>
          <p:nvPicPr>
            <p:cNvPr id="8" name="Picture 9" descr="E:\udd\asada\NIT\sem\20110415\NNK029_2\NNK02902_008.bmp"/>
            <p:cNvPicPr>
              <a:picLocks noChangeAspect="1" noChangeArrowheads="1"/>
            </p:cNvPicPr>
            <p:nvPr/>
          </p:nvPicPr>
          <p:blipFill>
            <a:blip r:embed="rId4" cstate="print">
              <a:lum bright="19000" contrast="51000"/>
            </a:blip>
            <a:srcRect l="10405" t="19847" r="66835" b="62849"/>
            <a:stretch>
              <a:fillRect/>
            </a:stretch>
          </p:blipFill>
          <p:spPr bwMode="auto">
            <a:xfrm>
              <a:off x="179512" y="5450351"/>
              <a:ext cx="1260140" cy="1260140"/>
            </a:xfrm>
            <a:prstGeom prst="rect">
              <a:avLst/>
            </a:prstGeom>
            <a:noFill/>
          </p:spPr>
        </p:pic>
        <p:sp>
          <p:nvSpPr>
            <p:cNvPr id="20" name="正方形/長方形 19"/>
            <p:cNvSpPr/>
            <p:nvPr/>
          </p:nvSpPr>
          <p:spPr>
            <a:xfrm>
              <a:off x="287524" y="6620483"/>
              <a:ext cx="277200" cy="1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ja-JP" sz="1600" b="1" dirty="0" smtClean="0">
                  <a:solidFill>
                    <a:schemeClr val="bg1"/>
                  </a:solidFill>
                </a:rPr>
                <a:t>100μm</a:t>
              </a:r>
              <a:endParaRPr lang="en-US" altLang="ja-JP" sz="1400" b="1" dirty="0" smtClean="0">
                <a:solidFill>
                  <a:schemeClr val="bg1"/>
                </a:solidFill>
              </a:endParaRPr>
            </a:p>
            <a:p>
              <a:pPr algn="ctr"/>
              <a:endParaRPr lang="en-US" altLang="ja-JP" sz="1600" b="1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15" name="タイトル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New production method for </a:t>
            </a:r>
            <a:r>
              <a:rPr lang="en-US" altLang="ja-JP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micronization</a:t>
            </a:r>
            <a:endParaRPr kumimoji="1" lang="ja-JP" altLang="en-US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4" name="グループ化 3"/>
          <p:cNvGrpSpPr>
            <a:grpSpLocks noChangeAspect="1"/>
          </p:cNvGrpSpPr>
          <p:nvPr/>
        </p:nvGrpSpPr>
        <p:grpSpPr>
          <a:xfrm>
            <a:off x="35496" y="2564904"/>
            <a:ext cx="2520280" cy="2520280"/>
            <a:chOff x="395536" y="1736812"/>
            <a:chExt cx="1260140" cy="126014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5" cstate="print">
              <a:lum bright="-13000" contrast="25000"/>
            </a:blip>
            <a:srcRect t="21260" r="77240" b="61436"/>
            <a:stretch>
              <a:fillRect/>
            </a:stretch>
          </p:blipFill>
          <p:spPr bwMode="auto">
            <a:xfrm>
              <a:off x="395536" y="1736812"/>
              <a:ext cx="1260140" cy="1260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正方形/長方形 5"/>
            <p:cNvSpPr/>
            <p:nvPr/>
          </p:nvSpPr>
          <p:spPr>
            <a:xfrm>
              <a:off x="503548" y="2906944"/>
              <a:ext cx="277200" cy="1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ja-JP" sz="1600" b="1" dirty="0" smtClean="0">
                  <a:solidFill>
                    <a:schemeClr val="bg1"/>
                  </a:solidFill>
                </a:rPr>
                <a:t>100μm</a:t>
              </a:r>
              <a:endParaRPr lang="en-US" altLang="ja-JP" sz="1400" b="1" dirty="0" smtClean="0">
                <a:solidFill>
                  <a:schemeClr val="bg1"/>
                </a:solidFill>
              </a:endParaRPr>
            </a:p>
            <a:p>
              <a:pPr algn="ctr"/>
              <a:endParaRPr lang="en-US" altLang="ja-JP" sz="1600" b="1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13" name="右矢印 12"/>
          <p:cNvSpPr/>
          <p:nvPr/>
        </p:nvSpPr>
        <p:spPr>
          <a:xfrm rot="19685143">
            <a:off x="2551289" y="2411570"/>
            <a:ext cx="832186" cy="64807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en-US" altLang="ja-JP" dirty="0" smtClean="0"/>
          </a:p>
          <a:p>
            <a:pPr algn="ctr"/>
            <a:endParaRPr kumimoji="1" lang="en-US" altLang="ja-JP" dirty="0" smtClean="0"/>
          </a:p>
          <a:p>
            <a:pPr algn="ctr"/>
            <a:endParaRPr lang="en-US" altLang="ja-JP" dirty="0" smtClean="0"/>
          </a:p>
          <a:p>
            <a:pPr algn="ctr"/>
            <a:endParaRPr kumimoji="1" lang="en-US" altLang="ja-JP" dirty="0" smtClean="0"/>
          </a:p>
        </p:txBody>
      </p:sp>
      <p:sp>
        <p:nvSpPr>
          <p:cNvPr id="17" name="正方形/長方形 16"/>
          <p:cNvSpPr/>
          <p:nvPr/>
        </p:nvSpPr>
        <p:spPr>
          <a:xfrm>
            <a:off x="35496" y="1198493"/>
            <a:ext cx="2601994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altLang="ja-JP" dirty="0" smtClean="0"/>
              <a:t>Some process</a:t>
            </a:r>
          </a:p>
          <a:p>
            <a:pPr algn="ctr"/>
            <a:r>
              <a:rPr lang="en-US" altLang="ja-JP" dirty="0" smtClean="0"/>
              <a:t> (ex. washing, sensitizing)</a:t>
            </a:r>
            <a:endParaRPr lang="ja-JP" altLang="en-US" dirty="0"/>
          </a:p>
        </p:txBody>
      </p:sp>
      <p:cxnSp>
        <p:nvCxnSpPr>
          <p:cNvPr id="25" name="直線コネクタ 24"/>
          <p:cNvCxnSpPr/>
          <p:nvPr/>
        </p:nvCxnSpPr>
        <p:spPr>
          <a:xfrm flipV="1">
            <a:off x="2555776" y="4509120"/>
            <a:ext cx="216024" cy="93610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正方形/長方形 25"/>
          <p:cNvSpPr/>
          <p:nvPr/>
        </p:nvSpPr>
        <p:spPr>
          <a:xfrm>
            <a:off x="0" y="5380672"/>
            <a:ext cx="3419872" cy="147732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dirty="0" smtClean="0"/>
              <a:t>New producing method with polymer</a:t>
            </a:r>
          </a:p>
          <a:p>
            <a:r>
              <a:rPr lang="en-US" altLang="ja-JP" dirty="0" smtClean="0"/>
              <a:t>Polymer strongly covers crystals surface, and </a:t>
            </a:r>
            <a:r>
              <a:rPr lang="en-US" altLang="ja-JP" dirty="0" smtClean="0"/>
              <a:t>disturbs their flocculate</a:t>
            </a:r>
            <a:endParaRPr lang="en-US" altLang="ja-JP" dirty="0" smtClean="0"/>
          </a:p>
        </p:txBody>
      </p:sp>
      <p:sp>
        <p:nvSpPr>
          <p:cNvPr id="34" name="正方形/長方形 33"/>
          <p:cNvSpPr/>
          <p:nvPr/>
        </p:nvSpPr>
        <p:spPr>
          <a:xfrm>
            <a:off x="251520" y="2277834"/>
            <a:ext cx="1928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/>
              <a:t>Initial crystal size</a:t>
            </a:r>
            <a:endParaRPr lang="ja-JP" altLang="en-US" b="1" dirty="0"/>
          </a:p>
        </p:txBody>
      </p:sp>
      <p:sp>
        <p:nvSpPr>
          <p:cNvPr id="28" name="スライド番号プレースホルダ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  <p:sp>
        <p:nvSpPr>
          <p:cNvPr id="18" name="右矢印 17"/>
          <p:cNvSpPr/>
          <p:nvPr/>
        </p:nvSpPr>
        <p:spPr>
          <a:xfrm rot="1989133">
            <a:off x="2517708" y="4108617"/>
            <a:ext cx="867580" cy="64807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en-US" altLang="ja-JP" dirty="0" smtClean="0"/>
          </a:p>
          <a:p>
            <a:pPr algn="ctr"/>
            <a:endParaRPr kumimoji="1" lang="en-US" altLang="ja-JP" dirty="0" smtClean="0"/>
          </a:p>
          <a:p>
            <a:pPr algn="ctr"/>
            <a:endParaRPr lang="en-US" altLang="ja-JP" dirty="0" smtClean="0"/>
          </a:p>
          <a:p>
            <a:pPr algn="ctr"/>
            <a:endParaRPr kumimoji="1" lang="en-US" altLang="ja-JP" dirty="0" smtClean="0"/>
          </a:p>
        </p:txBody>
      </p:sp>
      <p:cxnSp>
        <p:nvCxnSpPr>
          <p:cNvPr id="36" name="直線矢印コネクタ 35"/>
          <p:cNvCxnSpPr>
            <a:endCxn id="40" idx="1"/>
          </p:cNvCxnSpPr>
          <p:nvPr/>
        </p:nvCxnSpPr>
        <p:spPr>
          <a:xfrm>
            <a:off x="2483768" y="1844824"/>
            <a:ext cx="468052" cy="21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" name="右中かっこ 39"/>
          <p:cNvSpPr/>
          <p:nvPr/>
        </p:nvSpPr>
        <p:spPr>
          <a:xfrm rot="16200000" flipV="1">
            <a:off x="2843808" y="1844824"/>
            <a:ext cx="216024" cy="648072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正方形/長方形 58"/>
          <p:cNvSpPr/>
          <p:nvPr/>
        </p:nvSpPr>
        <p:spPr>
          <a:xfrm>
            <a:off x="6928276" y="971436"/>
            <a:ext cx="122341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ja-JP" b="1" dirty="0" smtClean="0"/>
              <a:t>ex-method</a:t>
            </a:r>
            <a:endParaRPr lang="ja-JP" altLang="en-US" b="1" dirty="0"/>
          </a:p>
        </p:txBody>
      </p:sp>
      <p:sp>
        <p:nvSpPr>
          <p:cNvPr id="60" name="正方形/長方形 59"/>
          <p:cNvSpPr/>
          <p:nvPr/>
        </p:nvSpPr>
        <p:spPr>
          <a:xfrm>
            <a:off x="6948988" y="3645024"/>
            <a:ext cx="140294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ja-JP" b="1" dirty="0" smtClean="0"/>
              <a:t>new-method</a:t>
            </a:r>
            <a:endParaRPr lang="ja-JP" altLang="en-U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1268760"/>
            <a:ext cx="3267498" cy="2165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8144" y="3933056"/>
            <a:ext cx="3348915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正方形/長方形 26"/>
          <p:cNvSpPr/>
          <p:nvPr/>
        </p:nvSpPr>
        <p:spPr>
          <a:xfrm>
            <a:off x="4734500" y="980728"/>
            <a:ext cx="1133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>
                <a:solidFill>
                  <a:schemeClr val="bg1"/>
                </a:solidFill>
              </a:rPr>
              <a:t>flocculate</a:t>
            </a:r>
            <a:endParaRPr lang="ja-JP" alt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46774"/>
          <a:stretch>
            <a:fillRect/>
          </a:stretch>
        </p:blipFill>
        <p:spPr bwMode="auto">
          <a:xfrm>
            <a:off x="4572000" y="4221088"/>
            <a:ext cx="4408609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Produced emulsions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8244408" y="6119585"/>
            <a:ext cx="6480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altLang="ja-JP" b="1" dirty="0" smtClean="0">
                <a:solidFill>
                  <a:schemeClr val="accent2"/>
                </a:solidFill>
              </a:rPr>
              <a:t>100</a:t>
            </a:r>
            <a:r>
              <a:rPr kumimoji="1" lang="en-US" altLang="ja-JP" b="1" dirty="0" smtClean="0">
                <a:solidFill>
                  <a:schemeClr val="accent2"/>
                </a:solidFill>
              </a:rPr>
              <a:t> nm</a:t>
            </a:r>
            <a:endParaRPr kumimoji="1" lang="en-US" altLang="ja-JP" b="1" dirty="0" smtClean="0">
              <a:solidFill>
                <a:schemeClr val="accent2"/>
              </a:solidFill>
            </a:endParaRPr>
          </a:p>
          <a:p>
            <a:pPr algn="ctr"/>
            <a:endParaRPr kumimoji="1" lang="ja-JP" altLang="en-US" b="1" dirty="0">
              <a:solidFill>
                <a:schemeClr val="accent2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 l="10033" t="9471" r="24723" b="47384"/>
          <a:stretch>
            <a:fillRect/>
          </a:stretch>
        </p:blipFill>
        <p:spPr bwMode="auto">
          <a:xfrm>
            <a:off x="4572000" y="1052736"/>
            <a:ext cx="446449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" name="グループ化 25"/>
          <p:cNvGrpSpPr/>
          <p:nvPr/>
        </p:nvGrpSpPr>
        <p:grpSpPr>
          <a:xfrm>
            <a:off x="179583" y="1052736"/>
            <a:ext cx="3960369" cy="5616625"/>
            <a:chOff x="1691679" y="-171400"/>
            <a:chExt cx="3960369" cy="561662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 l="37931"/>
            <a:stretch>
              <a:fillRect/>
            </a:stretch>
          </p:blipFill>
          <p:spPr bwMode="auto">
            <a:xfrm>
              <a:off x="1691679" y="1268761"/>
              <a:ext cx="2592289" cy="4176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 l="12611" t="17656" r="11716" b="11716"/>
            <a:stretch>
              <a:fillRect/>
            </a:stretch>
          </p:blipFill>
          <p:spPr bwMode="auto">
            <a:xfrm>
              <a:off x="3491808" y="-171400"/>
              <a:ext cx="2160240" cy="2016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正方形/長方形 5"/>
            <p:cNvSpPr/>
            <p:nvPr/>
          </p:nvSpPr>
          <p:spPr>
            <a:xfrm>
              <a:off x="3419800" y="5301208"/>
              <a:ext cx="648000" cy="4571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altLang="ja-JP" b="1" dirty="0" smtClean="0">
                  <a:solidFill>
                    <a:schemeClr val="accent2"/>
                  </a:solidFill>
                </a:rPr>
                <a:t>1</a:t>
              </a:r>
              <a:r>
                <a:rPr kumimoji="1" lang="en-US" altLang="ja-JP" b="1" dirty="0" smtClean="0">
                  <a:solidFill>
                    <a:schemeClr val="accent2"/>
                  </a:solidFill>
                </a:rPr>
                <a:t> </a:t>
              </a:r>
              <a:r>
                <a:rPr kumimoji="1" lang="en-US" altLang="ja-JP" b="1" dirty="0" err="1" smtClean="0">
                  <a:solidFill>
                    <a:schemeClr val="accent2"/>
                  </a:solidFill>
                </a:rPr>
                <a:t>μm</a:t>
              </a:r>
              <a:endParaRPr kumimoji="1" lang="en-US" altLang="ja-JP" b="1" dirty="0" smtClean="0">
                <a:solidFill>
                  <a:schemeClr val="accent2"/>
                </a:solidFill>
              </a:endParaRPr>
            </a:p>
            <a:p>
              <a:pPr algn="ctr"/>
              <a:endParaRPr kumimoji="1" lang="ja-JP" altLang="en-US" b="1" dirty="0">
                <a:solidFill>
                  <a:schemeClr val="accent2"/>
                </a:solidFill>
              </a:endParaRPr>
            </a:p>
          </p:txBody>
        </p:sp>
        <p:grpSp>
          <p:nvGrpSpPr>
            <p:cNvPr id="21" name="グループ化 20"/>
            <p:cNvGrpSpPr/>
            <p:nvPr/>
          </p:nvGrpSpPr>
          <p:grpSpPr>
            <a:xfrm>
              <a:off x="3491808" y="1772816"/>
              <a:ext cx="2088232" cy="2138536"/>
              <a:chOff x="3491808" y="1772816"/>
              <a:chExt cx="2088232" cy="2138536"/>
            </a:xfrm>
          </p:grpSpPr>
          <p:sp>
            <p:nvSpPr>
              <p:cNvPr id="14" name="円/楕円 13"/>
              <p:cNvSpPr/>
              <p:nvPr/>
            </p:nvSpPr>
            <p:spPr>
              <a:xfrm>
                <a:off x="3707904" y="3645024"/>
                <a:ext cx="288032" cy="266328"/>
              </a:xfrm>
              <a:prstGeom prst="ellipse">
                <a:avLst/>
              </a:prstGeom>
              <a:noFill/>
              <a:ln w="19050">
                <a:solidFill>
                  <a:schemeClr val="accent2"/>
                </a:solidFill>
                <a:prstDash val="sysDot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7" name="直線コネクタ 16"/>
              <p:cNvCxnSpPr>
                <a:stCxn id="14" idx="1"/>
              </p:cNvCxnSpPr>
              <p:nvPr/>
            </p:nvCxnSpPr>
            <p:spPr>
              <a:xfrm flipH="1" flipV="1">
                <a:off x="3491808" y="1772816"/>
                <a:ext cx="258277" cy="1911211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線コネクタ 17"/>
              <p:cNvCxnSpPr>
                <a:stCxn id="14" idx="5"/>
              </p:cNvCxnSpPr>
              <p:nvPr/>
            </p:nvCxnSpPr>
            <p:spPr>
              <a:xfrm flipV="1">
                <a:off x="3953755" y="1844824"/>
                <a:ext cx="1626285" cy="2027525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正方形/長方形 38"/>
            <p:cNvSpPr/>
            <p:nvPr/>
          </p:nvSpPr>
          <p:spPr>
            <a:xfrm>
              <a:off x="3635824" y="1700808"/>
              <a:ext cx="648000" cy="4571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altLang="ja-JP" b="1" dirty="0" smtClean="0">
                  <a:solidFill>
                    <a:schemeClr val="accent2"/>
                  </a:solidFill>
                </a:rPr>
                <a:t>100</a:t>
              </a:r>
              <a:r>
                <a:rPr kumimoji="1" lang="en-US" altLang="ja-JP" b="1" dirty="0" smtClean="0">
                  <a:solidFill>
                    <a:schemeClr val="accent2"/>
                  </a:solidFill>
                </a:rPr>
                <a:t> nm</a:t>
              </a:r>
              <a:endParaRPr kumimoji="1" lang="en-US" altLang="ja-JP" b="1" dirty="0" smtClean="0">
                <a:solidFill>
                  <a:schemeClr val="accent2"/>
                </a:solidFill>
              </a:endParaRPr>
            </a:p>
            <a:p>
              <a:pPr algn="ctr"/>
              <a:endParaRPr kumimoji="1" lang="ja-JP" altLang="en-US" b="1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41" name="正方形/長方形 40"/>
          <p:cNvSpPr/>
          <p:nvPr/>
        </p:nvSpPr>
        <p:spPr>
          <a:xfrm>
            <a:off x="8316488" y="3501008"/>
            <a:ext cx="64800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altLang="ja-JP" b="1" dirty="0" smtClean="0">
                <a:solidFill>
                  <a:schemeClr val="accent2"/>
                </a:solidFill>
              </a:rPr>
              <a:t>100</a:t>
            </a:r>
            <a:r>
              <a:rPr kumimoji="1" lang="en-US" altLang="ja-JP" b="1" dirty="0" smtClean="0">
                <a:solidFill>
                  <a:schemeClr val="accent2"/>
                </a:solidFill>
              </a:rPr>
              <a:t> nm</a:t>
            </a:r>
            <a:endParaRPr kumimoji="1" lang="en-US" altLang="ja-JP" b="1" dirty="0" smtClean="0">
              <a:solidFill>
                <a:schemeClr val="accent2"/>
              </a:solidFill>
            </a:endParaRPr>
          </a:p>
          <a:p>
            <a:pPr algn="ctr"/>
            <a:endParaRPr kumimoji="1" lang="ja-JP" altLang="en-US" b="1" dirty="0">
              <a:solidFill>
                <a:schemeClr val="accent2"/>
              </a:solidFill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467544" y="1844824"/>
            <a:ext cx="1460721" cy="646331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wrap="none">
            <a:spAutoFit/>
          </a:bodyPr>
          <a:lstStyle/>
          <a:p>
            <a:r>
              <a:rPr lang="en-US" altLang="ja-JP" b="1" dirty="0" smtClean="0"/>
              <a:t>OPERA </a:t>
            </a:r>
            <a:r>
              <a:rPr lang="en-US" altLang="ja-JP" b="1" dirty="0" smtClean="0"/>
              <a:t>type</a:t>
            </a:r>
          </a:p>
          <a:p>
            <a:r>
              <a:rPr lang="en-US" altLang="ja-JP" b="1" dirty="0" smtClean="0"/>
              <a:t>~200nm</a:t>
            </a:r>
            <a:endParaRPr lang="ja-JP" altLang="en-US" b="1" dirty="0"/>
          </a:p>
        </p:txBody>
      </p:sp>
      <p:sp>
        <p:nvSpPr>
          <p:cNvPr id="45" name="正方形/長方形 44"/>
          <p:cNvSpPr/>
          <p:nvPr/>
        </p:nvSpPr>
        <p:spPr>
          <a:xfrm>
            <a:off x="4211960" y="908720"/>
            <a:ext cx="1071768" cy="646331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wrap="none">
            <a:spAutoFit/>
          </a:bodyPr>
          <a:lstStyle/>
          <a:p>
            <a:r>
              <a:rPr lang="en-US" altLang="ja-JP" b="1" dirty="0" smtClean="0"/>
              <a:t>NIT type</a:t>
            </a:r>
          </a:p>
          <a:p>
            <a:r>
              <a:rPr lang="en-US" altLang="ja-JP" b="1" dirty="0" smtClean="0"/>
              <a:t>~45 nm</a:t>
            </a:r>
            <a:endParaRPr lang="ja-JP" altLang="en-US" b="1" dirty="0"/>
          </a:p>
        </p:txBody>
      </p:sp>
      <p:sp>
        <p:nvSpPr>
          <p:cNvPr id="46" name="正方形/長方形 45"/>
          <p:cNvSpPr/>
          <p:nvPr/>
        </p:nvSpPr>
        <p:spPr>
          <a:xfrm>
            <a:off x="3688623" y="4149080"/>
            <a:ext cx="1315425" cy="646331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altLang="ja-JP" b="1" dirty="0" smtClean="0"/>
              <a:t>U-NIT type</a:t>
            </a:r>
          </a:p>
          <a:p>
            <a:pPr algn="ctr"/>
            <a:r>
              <a:rPr lang="en-US" altLang="ja-JP" b="1" dirty="0" smtClean="0"/>
              <a:t>~18 nm</a:t>
            </a:r>
            <a:endParaRPr lang="ja-JP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/>
          <a:srcRect l="7340" t="10471" r="1647"/>
          <a:stretch>
            <a:fillRect/>
          </a:stretch>
        </p:blipFill>
        <p:spPr bwMode="auto">
          <a:xfrm>
            <a:off x="179512" y="1196752"/>
            <a:ext cx="4464496" cy="3078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4" cstate="print"/>
          <a:srcRect l="7340" t="10471" r="1647"/>
          <a:stretch>
            <a:fillRect/>
          </a:stretch>
        </p:blipFill>
        <p:spPr bwMode="auto">
          <a:xfrm>
            <a:off x="4572000" y="1196752"/>
            <a:ext cx="4464496" cy="3078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Current Fine-grain detector </a:t>
            </a:r>
            <a:endParaRPr lang="ja-JP" altLang="en-US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3" name="グループ化 27"/>
          <p:cNvGrpSpPr/>
          <p:nvPr/>
        </p:nvGrpSpPr>
        <p:grpSpPr>
          <a:xfrm>
            <a:off x="4920962" y="946805"/>
            <a:ext cx="4052049" cy="3778339"/>
            <a:chOff x="608893" y="1233626"/>
            <a:chExt cx="3901973" cy="3627679"/>
          </a:xfrm>
        </p:grpSpPr>
        <p:sp>
          <p:nvSpPr>
            <p:cNvPr id="6" name="テキスト ボックス 3"/>
            <p:cNvSpPr txBox="1">
              <a:spLocks noChangeArrowheads="1"/>
            </p:cNvSpPr>
            <p:nvPr/>
          </p:nvSpPr>
          <p:spPr bwMode="auto">
            <a:xfrm>
              <a:off x="2283746" y="1542743"/>
              <a:ext cx="2227120" cy="561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ja-JP" sz="1600" b="1" dirty="0">
                  <a:solidFill>
                    <a:srgbClr val="0000FF"/>
                  </a:solidFill>
                </a:rPr>
                <a:t>Mean : 18.0 +- 0.2 [nm]</a:t>
              </a:r>
            </a:p>
            <a:p>
              <a:r>
                <a:rPr lang="en-US" altLang="ja-JP" sz="1600" b="1" dirty="0" smtClean="0">
                  <a:solidFill>
                    <a:srgbClr val="0000FF"/>
                  </a:solidFill>
                </a:rPr>
                <a:t>Sigma :  4.9 </a:t>
              </a:r>
              <a:r>
                <a:rPr lang="en-US" altLang="ja-JP" sz="1600" b="1" dirty="0">
                  <a:solidFill>
                    <a:srgbClr val="0000FF"/>
                  </a:solidFill>
                </a:rPr>
                <a:t>+- 0.2 [nm]</a:t>
              </a:r>
              <a:endParaRPr lang="ja-JP" altLang="en-US" sz="1600" b="1" dirty="0">
                <a:solidFill>
                  <a:srgbClr val="0000FF"/>
                </a:solidFill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688902" y="1233626"/>
              <a:ext cx="792088" cy="369332"/>
            </a:xfrm>
            <a:prstGeom prst="rect">
              <a:avLst/>
            </a:prstGeom>
            <a:noFill/>
            <a:ln w="28575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U-NIT</a:t>
              </a:r>
              <a:endParaRPr kumimoji="1" lang="ja-JP" altLang="en-US" dirty="0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1403648" y="4181646"/>
              <a:ext cx="2448272" cy="3250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 smtClean="0"/>
                <a:t>Crystal diameter [nm]</a:t>
              </a:r>
              <a:endParaRPr kumimoji="1" lang="ja-JP" altLang="en-US" sz="1600" dirty="0"/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608893" y="4506700"/>
              <a:ext cx="3893766" cy="354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 smtClean="0">
                  <a:solidFill>
                    <a:schemeClr val="accent1"/>
                  </a:solidFill>
                </a:rPr>
                <a:t>Finest grain emulsion for physics run</a:t>
              </a:r>
              <a:endParaRPr kumimoji="1" lang="ja-JP" altLang="en-US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7" name="グループ化 26"/>
          <p:cNvGrpSpPr/>
          <p:nvPr/>
        </p:nvGrpSpPr>
        <p:grpSpPr>
          <a:xfrm>
            <a:off x="504000" y="940658"/>
            <a:ext cx="4716072" cy="3784486"/>
            <a:chOff x="4320424" y="1116612"/>
            <a:chExt cx="4716072" cy="3784486"/>
          </a:xfrm>
        </p:grpSpPr>
        <p:sp>
          <p:nvSpPr>
            <p:cNvPr id="9" name="テキスト ボックス 8"/>
            <p:cNvSpPr txBox="1"/>
            <p:nvPr/>
          </p:nvSpPr>
          <p:spPr>
            <a:xfrm>
              <a:off x="6077764" y="1436003"/>
              <a:ext cx="2958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 smtClean="0">
                  <a:solidFill>
                    <a:srgbClr val="FF0000"/>
                  </a:solidFill>
                </a:rPr>
                <a:t>Mean : 44.6 +- 0.4 [nm]        </a:t>
              </a:r>
            </a:p>
            <a:p>
              <a:r>
                <a:rPr lang="en-US" altLang="ja-JP" sz="1600" b="1" dirty="0" smtClean="0">
                  <a:solidFill>
                    <a:srgbClr val="FF0000"/>
                  </a:solidFill>
                </a:rPr>
                <a:t>Sigma :  6.1 +- 0.3 [nm] </a:t>
              </a:r>
              <a:endParaRPr kumimoji="1" lang="ja-JP" alt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4320424" y="1116612"/>
              <a:ext cx="720080" cy="40011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2000" dirty="0"/>
                <a:t> </a:t>
              </a:r>
              <a:r>
                <a:rPr kumimoji="1" lang="en-US" altLang="ja-JP" sz="2000" dirty="0" smtClean="0"/>
                <a:t>NIT</a:t>
              </a:r>
              <a:endParaRPr kumimoji="1" lang="ja-JP" altLang="en-US" sz="2000" dirty="0"/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4572000" y="4531766"/>
              <a:ext cx="34563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chemeClr val="accent2"/>
                  </a:solidFill>
                </a:rPr>
                <a:t>current </a:t>
              </a:r>
              <a:r>
                <a:rPr lang="en-US" altLang="ja-JP" b="1" dirty="0" smtClean="0">
                  <a:solidFill>
                    <a:schemeClr val="accent2"/>
                  </a:solidFill>
                </a:rPr>
                <a:t>main </a:t>
              </a:r>
              <a:r>
                <a:rPr kumimoji="1" lang="en-US" altLang="ja-JP" b="1" dirty="0" smtClean="0">
                  <a:solidFill>
                    <a:schemeClr val="accent2"/>
                  </a:solidFill>
                </a:rPr>
                <a:t>R&amp;D for test run</a:t>
              </a:r>
              <a:endParaRPr kumimoji="1" lang="ja-JP" altLang="en-US" b="1" dirty="0">
                <a:solidFill>
                  <a:schemeClr val="accent2"/>
                </a:solidFill>
              </a:endParaRPr>
            </a:p>
          </p:txBody>
        </p:sp>
      </p:grpSp>
      <p:graphicFrame>
        <p:nvGraphicFramePr>
          <p:cNvPr id="26" name="表 25"/>
          <p:cNvGraphicFramePr>
            <a:graphicFrameLocks noGrp="1"/>
          </p:cNvGraphicFramePr>
          <p:nvPr/>
        </p:nvGraphicFramePr>
        <p:xfrm>
          <a:off x="3275857" y="5013176"/>
          <a:ext cx="5735960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04255"/>
                <a:gridCol w="1584176"/>
                <a:gridCol w="1847529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NIT</a:t>
                      </a:r>
                      <a:endParaRPr kumimoji="1" lang="ja-JP" altLang="en-US" dirty="0"/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U-NIT</a:t>
                      </a:r>
                      <a:endParaRPr kumimoji="1" lang="ja-JP" altLang="en-US" dirty="0"/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crystal density </a:t>
                      </a:r>
                      <a:endParaRPr kumimoji="1" lang="ja-JP" altLang="en-US" dirty="0"/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12</a:t>
                      </a:r>
                      <a:r>
                        <a:rPr kumimoji="1" lang="en-US" altLang="ja-JP" baseline="0" dirty="0" smtClean="0"/>
                        <a:t> crystal</a:t>
                      </a:r>
                      <a:r>
                        <a:rPr kumimoji="1" lang="en-US" altLang="ja-JP" dirty="0" smtClean="0"/>
                        <a:t>/µm</a:t>
                      </a:r>
                      <a:endParaRPr kumimoji="1" lang="ja-JP" altLang="en-US" dirty="0"/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29 crystal/µm</a:t>
                      </a:r>
                      <a:endParaRPr kumimoji="1" lang="ja-JP" altLang="en-US" dirty="0" smtClean="0"/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Detectable range</a:t>
                      </a:r>
                      <a:endParaRPr kumimoji="1" lang="ja-JP" alt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&gt;</a:t>
                      </a:r>
                      <a:r>
                        <a:rPr kumimoji="1" lang="en-US" altLang="ja-JP" baseline="0" dirty="0" smtClean="0"/>
                        <a:t> </a:t>
                      </a:r>
                      <a:r>
                        <a:rPr kumimoji="1" lang="en-US" altLang="ja-JP" dirty="0" smtClean="0"/>
                        <a:t>200 nm @ C </a:t>
                      </a:r>
                      <a:endParaRPr kumimoji="1" lang="ja-JP" alt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&gt;</a:t>
                      </a:r>
                      <a:r>
                        <a:rPr kumimoji="1" lang="en-US" altLang="ja-JP" baseline="0" dirty="0" smtClean="0"/>
                        <a:t> </a:t>
                      </a:r>
                      <a:r>
                        <a:rPr kumimoji="1" lang="en-US" altLang="ja-JP" dirty="0" smtClean="0"/>
                        <a:t>100</a:t>
                      </a:r>
                      <a:r>
                        <a:rPr kumimoji="1" lang="en-US" altLang="ja-JP" baseline="0" dirty="0" smtClean="0"/>
                        <a:t> nm @ C</a:t>
                      </a:r>
                      <a:endParaRPr kumimoji="1" lang="ja-JP" alt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Tracking E</a:t>
                      </a:r>
                      <a:r>
                        <a:rPr kumimoji="1" lang="en-US" altLang="ja-JP" baseline="0" dirty="0" smtClean="0"/>
                        <a:t> threshold</a:t>
                      </a:r>
                      <a:endParaRPr kumimoji="1" lang="ja-JP" alt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&gt; 80</a:t>
                      </a:r>
                      <a:r>
                        <a:rPr kumimoji="1" lang="en-US" altLang="ja-JP" baseline="0" dirty="0" smtClean="0"/>
                        <a:t> </a:t>
                      </a:r>
                      <a:r>
                        <a:rPr kumimoji="1" lang="en-US" altLang="ja-JP" baseline="0" dirty="0" err="1" smtClean="0"/>
                        <a:t>keV</a:t>
                      </a:r>
                      <a:r>
                        <a:rPr kumimoji="1" lang="en-US" altLang="ja-JP" baseline="0" dirty="0" smtClean="0"/>
                        <a:t> @ C </a:t>
                      </a:r>
                      <a:endParaRPr kumimoji="1" lang="ja-JP" alt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&gt;</a:t>
                      </a:r>
                      <a:r>
                        <a:rPr kumimoji="1" lang="en-US" altLang="ja-JP" baseline="0" dirty="0" smtClean="0"/>
                        <a:t> </a:t>
                      </a:r>
                      <a:r>
                        <a:rPr kumimoji="1" lang="en-US" altLang="ja-JP" dirty="0" smtClean="0"/>
                        <a:t>35-40 </a:t>
                      </a:r>
                      <a:r>
                        <a:rPr kumimoji="1" lang="en-US" altLang="ja-JP" dirty="0" err="1" smtClean="0"/>
                        <a:t>keV</a:t>
                      </a:r>
                      <a:r>
                        <a:rPr kumimoji="1" lang="en-US" altLang="ja-JP" dirty="0" smtClean="0"/>
                        <a:t> @ C</a:t>
                      </a:r>
                      <a:endParaRPr kumimoji="1" lang="ja-JP" alt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25" name="テキスト ボックス 24"/>
          <p:cNvSpPr txBox="1"/>
          <p:nvPr/>
        </p:nvSpPr>
        <p:spPr>
          <a:xfrm>
            <a:off x="1331640" y="4005064"/>
            <a:ext cx="254243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Crystal diameter [nm]</a:t>
            </a:r>
            <a:endParaRPr kumimoji="1" lang="ja-JP" altLang="en-US" sz="1600" dirty="0"/>
          </a:p>
        </p:txBody>
      </p:sp>
      <p:sp>
        <p:nvSpPr>
          <p:cNvPr id="29" name="スライド番号プレースホルダ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-36512" y="5501198"/>
            <a:ext cx="340670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ja-JP" dirty="0" smtClean="0"/>
              <a:t> Reproducibility of them is good</a:t>
            </a:r>
          </a:p>
          <a:p>
            <a:endParaRPr lang="en-US" altLang="ja-JP" dirty="0" smtClean="0"/>
          </a:p>
          <a:p>
            <a:pPr>
              <a:buFont typeface="Arial" pitchFamily="34" charset="0"/>
              <a:buChar char="•"/>
            </a:pPr>
            <a:r>
              <a:rPr lang="en-US" altLang="ja-JP" dirty="0" smtClean="0"/>
              <a:t> Size is stable while 3.0-3.7 g/cm</a:t>
            </a:r>
            <a:r>
              <a:rPr lang="en-US" altLang="ja-JP" baseline="30000" dirty="0" smtClean="0"/>
              <a:t>3</a:t>
            </a:r>
            <a:endParaRPr lang="en-US" altLang="ja-JP" dirty="0" smtClean="0"/>
          </a:p>
        </p:txBody>
      </p:sp>
      <p:grpSp>
        <p:nvGrpSpPr>
          <p:cNvPr id="27" name="グループ化 26"/>
          <p:cNvGrpSpPr/>
          <p:nvPr/>
        </p:nvGrpSpPr>
        <p:grpSpPr>
          <a:xfrm>
            <a:off x="2771800" y="1916832"/>
            <a:ext cx="1584176" cy="1584176"/>
            <a:chOff x="395536" y="1412776"/>
            <a:chExt cx="1584176" cy="1584176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 r="71664" b="18433"/>
            <a:stretch>
              <a:fillRect/>
            </a:stretch>
          </p:blipFill>
          <p:spPr bwMode="auto">
            <a:xfrm>
              <a:off x="395536" y="1412776"/>
              <a:ext cx="1584176" cy="1584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正方形/長方形 23"/>
            <p:cNvSpPr/>
            <p:nvPr/>
          </p:nvSpPr>
          <p:spPr>
            <a:xfrm>
              <a:off x="1259632" y="2852936"/>
              <a:ext cx="540000" cy="4571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altLang="ja-JP" b="1" dirty="0" smtClean="0">
                  <a:solidFill>
                    <a:schemeClr val="accent2"/>
                  </a:solidFill>
                </a:rPr>
                <a:t>1</a:t>
              </a:r>
              <a:r>
                <a:rPr kumimoji="1" lang="en-US" altLang="ja-JP" b="1" dirty="0" smtClean="0">
                  <a:solidFill>
                    <a:schemeClr val="accent2"/>
                  </a:solidFill>
                </a:rPr>
                <a:t>00 nm</a:t>
              </a:r>
            </a:p>
            <a:p>
              <a:pPr algn="ctr"/>
              <a:endParaRPr kumimoji="1" lang="ja-JP" altLang="en-US" b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31" name="グループ化 30"/>
          <p:cNvGrpSpPr/>
          <p:nvPr/>
        </p:nvGrpSpPr>
        <p:grpSpPr>
          <a:xfrm>
            <a:off x="7164288" y="1988840"/>
            <a:ext cx="1584176" cy="1584176"/>
            <a:chOff x="8748464" y="1268760"/>
            <a:chExt cx="1584176" cy="1584176"/>
          </a:xfrm>
        </p:grpSpPr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6" cstate="print">
              <a:lum bright="10000" contrast="30000"/>
            </a:blip>
            <a:srcRect l="55921" r="1014" b="57475"/>
            <a:stretch>
              <a:fillRect/>
            </a:stretch>
          </p:blipFill>
          <p:spPr bwMode="auto">
            <a:xfrm>
              <a:off x="8748464" y="1268760"/>
              <a:ext cx="1584176" cy="1584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正方形/長方形 27"/>
            <p:cNvSpPr/>
            <p:nvPr/>
          </p:nvSpPr>
          <p:spPr>
            <a:xfrm>
              <a:off x="8892480" y="2708920"/>
              <a:ext cx="540000" cy="4571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altLang="ja-JP" b="1" dirty="0" smtClean="0">
                  <a:solidFill>
                    <a:srgbClr val="FF0000"/>
                  </a:solidFill>
                </a:rPr>
                <a:t>1</a:t>
              </a:r>
              <a:r>
                <a:rPr kumimoji="1" lang="en-US" altLang="ja-JP" b="1" dirty="0" smtClean="0">
                  <a:solidFill>
                    <a:srgbClr val="FF0000"/>
                  </a:solidFill>
                </a:rPr>
                <a:t>00 nm</a:t>
              </a:r>
            </a:p>
            <a:p>
              <a:pPr algn="ctr"/>
              <a:endParaRPr kumimoji="1" lang="ja-JP" altLang="en-US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Short Track sensitivity</a:t>
            </a:r>
            <a:endParaRPr kumimoji="1" lang="ja-JP" altLang="en-US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  <p:grpSp>
        <p:nvGrpSpPr>
          <p:cNvPr id="12" name="グループ化 8"/>
          <p:cNvGrpSpPr>
            <a:grpSpLocks noChangeAspect="1"/>
          </p:cNvGrpSpPr>
          <p:nvPr/>
        </p:nvGrpSpPr>
        <p:grpSpPr bwMode="auto">
          <a:xfrm>
            <a:off x="5724128" y="4009040"/>
            <a:ext cx="3312368" cy="1987419"/>
            <a:chOff x="4731833" y="1736013"/>
            <a:chExt cx="2539524" cy="1420076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13994" t="20367" r="21314" b="26314"/>
            <a:stretch>
              <a:fillRect/>
            </a:stretch>
          </p:blipFill>
          <p:spPr bwMode="auto">
            <a:xfrm>
              <a:off x="4731833" y="1736013"/>
              <a:ext cx="2539524" cy="1420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Line 4"/>
            <p:cNvSpPr>
              <a:spLocks noChangeShapeType="1"/>
            </p:cNvSpPr>
            <p:nvPr/>
          </p:nvSpPr>
          <p:spPr bwMode="auto">
            <a:xfrm>
              <a:off x="5867400" y="2067364"/>
              <a:ext cx="0" cy="709959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6" name="Text Box 5"/>
            <p:cNvSpPr txBox="1">
              <a:spLocks noChangeArrowheads="1"/>
            </p:cNvSpPr>
            <p:nvPr/>
          </p:nvSpPr>
          <p:spPr bwMode="auto">
            <a:xfrm>
              <a:off x="5290241" y="2255826"/>
              <a:ext cx="1524000" cy="379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ja-JP" altLang="en-US" sz="1600" b="1" dirty="0">
                  <a:solidFill>
                    <a:schemeClr val="bg1"/>
                  </a:solidFill>
                </a:rPr>
                <a:t>500</a:t>
              </a:r>
              <a:r>
                <a:rPr lang="en-US" altLang="ja-JP" sz="1600" b="1" dirty="0">
                  <a:solidFill>
                    <a:schemeClr val="bg1"/>
                  </a:solidFill>
                </a:rPr>
                <a:t>nm</a:t>
              </a:r>
            </a:p>
          </p:txBody>
        </p:sp>
        <p:sp>
          <p:nvSpPr>
            <p:cNvPr id="17" name="Text Box 6"/>
            <p:cNvSpPr txBox="1">
              <a:spLocks noChangeArrowheads="1"/>
            </p:cNvSpPr>
            <p:nvPr/>
          </p:nvSpPr>
          <p:spPr bwMode="auto">
            <a:xfrm>
              <a:off x="4782621" y="1736014"/>
              <a:ext cx="2133200" cy="222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1600" b="1" dirty="0">
                  <a:solidFill>
                    <a:schemeClr val="bg1"/>
                  </a:solidFill>
                </a:rPr>
                <a:t>            Kr 400keV </a:t>
              </a:r>
            </a:p>
          </p:txBody>
        </p:sp>
      </p:grpSp>
      <p:sp>
        <p:nvSpPr>
          <p:cNvPr id="11" name="テキスト ボックス 37"/>
          <p:cNvSpPr txBox="1">
            <a:spLocks noChangeArrowheads="1"/>
          </p:cNvSpPr>
          <p:nvPr/>
        </p:nvSpPr>
        <p:spPr bwMode="auto">
          <a:xfrm>
            <a:off x="5099696" y="6237312"/>
            <a:ext cx="44408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dirty="0" smtClean="0"/>
              <a:t>    Scanning </a:t>
            </a:r>
            <a:r>
              <a:rPr lang="en-US" altLang="ja-JP" dirty="0"/>
              <a:t>Electron Microscope</a:t>
            </a:r>
            <a:endParaRPr lang="ja-JP" altLang="en-US" dirty="0"/>
          </a:p>
        </p:txBody>
      </p:sp>
      <p:grpSp>
        <p:nvGrpSpPr>
          <p:cNvPr id="20" name="グループ化 19"/>
          <p:cNvGrpSpPr>
            <a:grpSpLocks noChangeAspect="1"/>
          </p:cNvGrpSpPr>
          <p:nvPr/>
        </p:nvGrpSpPr>
        <p:grpSpPr>
          <a:xfrm>
            <a:off x="5724128" y="1582159"/>
            <a:ext cx="3312368" cy="1990857"/>
            <a:chOff x="4860031" y="1894485"/>
            <a:chExt cx="3032335" cy="1822547"/>
          </a:xfrm>
        </p:grpSpPr>
        <p:pic>
          <p:nvPicPr>
            <p:cNvPr id="13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 l="5034" t="130" r="19030" b="24007"/>
            <a:stretch>
              <a:fillRect/>
            </a:stretch>
          </p:blipFill>
          <p:spPr bwMode="auto">
            <a:xfrm>
              <a:off x="4860031" y="1897630"/>
              <a:ext cx="3032335" cy="1819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Line 32"/>
            <p:cNvSpPr>
              <a:spLocks noChangeShapeType="1"/>
            </p:cNvSpPr>
            <p:nvPr/>
          </p:nvSpPr>
          <p:spPr bwMode="auto">
            <a:xfrm>
              <a:off x="6133613" y="2564743"/>
              <a:ext cx="0" cy="36388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8" name="Text Box 33"/>
            <p:cNvSpPr txBox="1">
              <a:spLocks noChangeArrowheads="1"/>
            </p:cNvSpPr>
            <p:nvPr/>
          </p:nvSpPr>
          <p:spPr bwMode="auto">
            <a:xfrm>
              <a:off x="5427656" y="2509278"/>
              <a:ext cx="1555010" cy="437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ja-JP" altLang="en-US" sz="1600" b="1" dirty="0">
                  <a:solidFill>
                    <a:schemeClr val="bg1"/>
                  </a:solidFill>
                </a:rPr>
                <a:t>200</a:t>
              </a:r>
              <a:r>
                <a:rPr lang="en-US" altLang="ja-JP" sz="1600" b="1" dirty="0">
                  <a:solidFill>
                    <a:schemeClr val="bg1"/>
                  </a:solidFill>
                </a:rPr>
                <a:t>nm</a:t>
              </a:r>
            </a:p>
          </p:txBody>
        </p:sp>
        <p:sp>
          <p:nvSpPr>
            <p:cNvPr id="9" name="Text Box 34"/>
            <p:cNvSpPr txBox="1">
              <a:spLocks noChangeArrowheads="1"/>
            </p:cNvSpPr>
            <p:nvPr/>
          </p:nvSpPr>
          <p:spPr bwMode="auto">
            <a:xfrm>
              <a:off x="4954199" y="1894485"/>
              <a:ext cx="278615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1600" b="1" dirty="0"/>
                <a:t>            </a:t>
              </a:r>
              <a:r>
                <a:rPr lang="en-US" altLang="ja-JP" sz="1600" b="1" dirty="0">
                  <a:solidFill>
                    <a:schemeClr val="bg1"/>
                  </a:solidFill>
                </a:rPr>
                <a:t>Kr 200keV </a:t>
              </a:r>
            </a:p>
          </p:txBody>
        </p:sp>
      </p:grpSp>
      <p:sp>
        <p:nvSpPr>
          <p:cNvPr id="22" name="正方形/長方形 21"/>
          <p:cNvSpPr/>
          <p:nvPr/>
        </p:nvSpPr>
        <p:spPr>
          <a:xfrm>
            <a:off x="5088488" y="971436"/>
            <a:ext cx="36599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/>
              <a:t>implanted ions on emulsion surface</a:t>
            </a:r>
            <a:endParaRPr lang="ja-JP" altLang="en-US" b="1" dirty="0"/>
          </a:p>
        </p:txBody>
      </p:sp>
      <p:sp>
        <p:nvSpPr>
          <p:cNvPr id="23" name="正方形/長方形 22"/>
          <p:cNvSpPr/>
          <p:nvPr/>
        </p:nvSpPr>
        <p:spPr>
          <a:xfrm>
            <a:off x="179512" y="2678137"/>
            <a:ext cx="5544616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 smtClean="0">
                <a:solidFill>
                  <a:schemeClr val="accent3"/>
                </a:solidFill>
              </a:rPr>
              <a:t>preliminary</a:t>
            </a:r>
          </a:p>
          <a:p>
            <a:r>
              <a:rPr lang="en-US" altLang="ja-JP" sz="2400" dirty="0" smtClean="0"/>
              <a:t>Tracking efficiency of NIT :</a:t>
            </a:r>
          </a:p>
          <a:p>
            <a:pPr>
              <a:buNone/>
            </a:pPr>
            <a:r>
              <a:rPr lang="en-US" altLang="ja-JP" sz="2400" dirty="0" smtClean="0"/>
              <a:t>	175keV (520nm expected): 80%</a:t>
            </a:r>
          </a:p>
          <a:p>
            <a:pPr>
              <a:buNone/>
            </a:pPr>
            <a:r>
              <a:rPr lang="en-US" altLang="ja-JP" sz="2400" dirty="0" smtClean="0"/>
              <a:t>	80keV (250nm expected)  : 50%</a:t>
            </a:r>
            <a:endParaRPr lang="en-US" altLang="ja-JP" sz="2400" b="1" dirty="0" smtClean="0"/>
          </a:p>
          <a:p>
            <a:r>
              <a:rPr lang="en-US" altLang="ja-JP" sz="2400" dirty="0" smtClean="0"/>
              <a:t> 	</a:t>
            </a:r>
            <a:r>
              <a:rPr lang="ja-JP" altLang="en-US" sz="2400" dirty="0" smtClean="0"/>
              <a:t>→</a:t>
            </a:r>
            <a:r>
              <a:rPr lang="en-US" altLang="ja-JP" sz="2400" dirty="0" smtClean="0"/>
              <a:t>each crystal sensitivity : 50%?</a:t>
            </a:r>
          </a:p>
          <a:p>
            <a:endParaRPr lang="en-US" altLang="ja-JP" sz="2400" dirty="0" smtClean="0"/>
          </a:p>
          <a:p>
            <a:r>
              <a:rPr lang="en-US" altLang="ja-JP" sz="2400" dirty="0" smtClean="0"/>
              <a:t>U-NIT sensitivity is quite low</a:t>
            </a:r>
          </a:p>
          <a:p>
            <a:endParaRPr lang="en-US" altLang="ja-JP" sz="2400" dirty="0" smtClean="0"/>
          </a:p>
          <a:p>
            <a:endParaRPr lang="en-US" altLang="ja-JP" sz="2400" dirty="0" smtClean="0"/>
          </a:p>
          <a:p>
            <a:r>
              <a:rPr lang="en-US" altLang="ja-JP" sz="2800" dirty="0" smtClean="0"/>
              <a:t>Our next task is </a:t>
            </a:r>
            <a:r>
              <a:rPr lang="en-US" altLang="ja-JP" sz="2800" b="1" dirty="0" smtClean="0"/>
              <a:t>Sensitizing</a:t>
            </a:r>
            <a:endParaRPr lang="ja-JP" altLang="en-US" sz="2800" b="1" dirty="0"/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043676"/>
            <a:ext cx="2124315" cy="159323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5" name="正方形/長方形 24"/>
          <p:cNvSpPr/>
          <p:nvPr/>
        </p:nvSpPr>
        <p:spPr>
          <a:xfrm>
            <a:off x="2339752" y="1312892"/>
            <a:ext cx="27363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/>
              <a:t>Ion implantation machine</a:t>
            </a:r>
          </a:p>
          <a:p>
            <a:r>
              <a:rPr lang="en-US" altLang="ja-JP" dirty="0" smtClean="0"/>
              <a:t>Low energy ion is same to recoil signals</a:t>
            </a:r>
          </a:p>
          <a:p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/>
          <a:srcRect l="3412" t="8549" r="19096" b="3055"/>
          <a:stretch>
            <a:fillRect/>
          </a:stretch>
        </p:blipFill>
        <p:spPr bwMode="auto">
          <a:xfrm>
            <a:off x="4499992" y="1062120"/>
            <a:ext cx="4536504" cy="4167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sensitivity control</a:t>
            </a:r>
            <a:endParaRPr lang="ja-JP" altLang="en-US" dirty="0"/>
          </a:p>
        </p:txBody>
      </p:sp>
      <p:sp>
        <p:nvSpPr>
          <p:cNvPr id="15" name="スライド番号プレースホルダ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/>
              <a:pPr/>
              <a:t>19</a:t>
            </a:fld>
            <a:endParaRPr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39552" y="1268760"/>
            <a:ext cx="37444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ja-JP" altLang="en-US" sz="2000" dirty="0" smtClean="0"/>
              <a:t> </a:t>
            </a:r>
            <a:r>
              <a:rPr lang="en-US" altLang="ja-JP" sz="2000" dirty="0" smtClean="0"/>
              <a:t>Main background : </a:t>
            </a:r>
          </a:p>
          <a:p>
            <a:r>
              <a:rPr lang="en-US" altLang="ja-JP" sz="2000" dirty="0" smtClean="0"/>
              <a:t>	intrinsic radio isotope </a:t>
            </a:r>
          </a:p>
          <a:p>
            <a:r>
              <a:rPr lang="en-US" altLang="ja-JP" sz="2000" dirty="0" smtClean="0"/>
              <a:t>    (e.g. C-14, </a:t>
            </a:r>
            <a:r>
              <a:rPr lang="en-US" altLang="ja-JP" sz="2000" dirty="0" err="1" smtClean="0"/>
              <a:t>Th</a:t>
            </a:r>
            <a:r>
              <a:rPr lang="ja-JP" altLang="en-US" sz="2000" dirty="0" smtClean="0"/>
              <a:t>・</a:t>
            </a:r>
            <a:r>
              <a:rPr lang="en-US" altLang="ja-JP" sz="2000" dirty="0" smtClean="0"/>
              <a:t>U families etc.) </a:t>
            </a:r>
          </a:p>
          <a:p>
            <a:r>
              <a:rPr lang="en-US" altLang="ja-JP" sz="2000" dirty="0" smtClean="0"/>
              <a:t>    </a:t>
            </a:r>
            <a:r>
              <a:rPr lang="ja-JP" altLang="en-US" sz="2000" dirty="0" smtClean="0"/>
              <a:t>→ </a:t>
            </a:r>
            <a:r>
              <a:rPr lang="en-US" altLang="ja-JP" sz="2000" dirty="0" smtClean="0"/>
              <a:t>γ</a:t>
            </a:r>
            <a:r>
              <a:rPr lang="ja-JP" altLang="en-US" sz="2000" dirty="0" smtClean="0"/>
              <a:t>・</a:t>
            </a:r>
            <a:r>
              <a:rPr lang="en-US" altLang="ja-JP" sz="2000" dirty="0" smtClean="0"/>
              <a:t>β backgrounds </a:t>
            </a:r>
          </a:p>
          <a:p>
            <a:endParaRPr lang="en-US" altLang="ja-JP" sz="2000" dirty="0" smtClean="0"/>
          </a:p>
          <a:p>
            <a:pPr>
              <a:buFont typeface="Arial" pitchFamily="34" charset="0"/>
              <a:buChar char="•"/>
            </a:pPr>
            <a:r>
              <a:rPr lang="en-US" altLang="ja-JP" sz="2000" dirty="0" smtClean="0"/>
              <a:t> Target nuclei to DM : C, N, O </a:t>
            </a:r>
          </a:p>
          <a:p>
            <a:r>
              <a:rPr lang="ja-JP" altLang="en-US" sz="2000" dirty="0" smtClean="0"/>
              <a:t>    → </a:t>
            </a:r>
            <a:r>
              <a:rPr lang="en-US" altLang="ja-JP" sz="2000" dirty="0" smtClean="0"/>
              <a:t> Total </a:t>
            </a:r>
            <a:r>
              <a:rPr lang="en-US" altLang="ja-JP" sz="2000" dirty="0" err="1" smtClean="0"/>
              <a:t>dE</a:t>
            </a:r>
            <a:r>
              <a:rPr lang="en-US" altLang="ja-JP" sz="2000" dirty="0" smtClean="0"/>
              <a:t>/</a:t>
            </a:r>
            <a:r>
              <a:rPr lang="en-US" altLang="ja-JP" sz="2000" dirty="0" err="1" smtClean="0"/>
              <a:t>dx</a:t>
            </a:r>
            <a:r>
              <a:rPr lang="en-US" altLang="ja-JP" sz="2000" dirty="0" smtClean="0"/>
              <a:t> &gt; ~100 </a:t>
            </a:r>
            <a:r>
              <a:rPr lang="en-US" altLang="ja-JP" sz="2000" dirty="0" err="1" smtClean="0"/>
              <a:t>keV</a:t>
            </a:r>
            <a:r>
              <a:rPr lang="en-US" altLang="ja-JP" sz="2000" dirty="0" smtClean="0"/>
              <a:t>/µm</a:t>
            </a:r>
          </a:p>
          <a:p>
            <a:endParaRPr lang="en-US" altLang="ja-JP" sz="2000" dirty="0" smtClean="0"/>
          </a:p>
        </p:txBody>
      </p:sp>
      <p:sp>
        <p:nvSpPr>
          <p:cNvPr id="13" name="下矢印 12"/>
          <p:cNvSpPr/>
          <p:nvPr/>
        </p:nvSpPr>
        <p:spPr>
          <a:xfrm>
            <a:off x="2051720" y="3717032"/>
            <a:ext cx="360040" cy="360040"/>
          </a:xfrm>
          <a:prstGeom prst="downArrow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51520" y="4063712"/>
            <a:ext cx="46085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u="sng" dirty="0" smtClean="0"/>
              <a:t>To m</a:t>
            </a:r>
            <a:r>
              <a:rPr kumimoji="1" lang="en-US" altLang="ja-JP" b="1" u="sng" dirty="0" smtClean="0"/>
              <a:t>ake </a:t>
            </a:r>
            <a:r>
              <a:rPr lang="en-US" altLang="ja-JP" b="1" u="sng" dirty="0" smtClean="0"/>
              <a:t>high contrast </a:t>
            </a:r>
            <a:r>
              <a:rPr kumimoji="1" lang="en-US" altLang="ja-JP" b="1" u="sng" dirty="0" smtClean="0"/>
              <a:t>threshold of </a:t>
            </a:r>
            <a:r>
              <a:rPr kumimoji="1" lang="en-US" altLang="ja-JP" b="1" u="sng" dirty="0" err="1" smtClean="0"/>
              <a:t>dE</a:t>
            </a:r>
            <a:r>
              <a:rPr kumimoji="1" lang="en-US" altLang="ja-JP" b="1" u="sng" dirty="0" smtClean="0"/>
              <a:t>/</a:t>
            </a:r>
            <a:r>
              <a:rPr kumimoji="1" lang="en-US" altLang="ja-JP" b="1" u="sng" dirty="0" err="1" smtClean="0"/>
              <a:t>dx</a:t>
            </a:r>
            <a:endParaRPr kumimoji="1" lang="en-US" altLang="ja-JP" b="1" u="sng" dirty="0" smtClean="0"/>
          </a:p>
          <a:p>
            <a:r>
              <a:rPr lang="en-US" altLang="ja-JP" dirty="0" smtClean="0"/>
              <a:t>e.g</a:t>
            </a:r>
            <a:r>
              <a:rPr lang="en-US" altLang="ja-JP" dirty="0" smtClean="0"/>
              <a:t>. </a:t>
            </a:r>
          </a:p>
          <a:p>
            <a:pPr indent="180000">
              <a:buFont typeface="Arial" pitchFamily="34" charset="0"/>
              <a:buChar char="•"/>
            </a:pPr>
            <a:r>
              <a:rPr lang="en-US" altLang="ja-JP" dirty="0" smtClean="0"/>
              <a:t>doping impurities to capture electron / hole</a:t>
            </a:r>
          </a:p>
          <a:p>
            <a:pPr indent="180000">
              <a:buFont typeface="Arial" pitchFamily="34" charset="0"/>
              <a:buChar char="•"/>
            </a:pPr>
            <a:r>
              <a:rPr lang="en-US" altLang="ja-JP" dirty="0" smtClean="0"/>
              <a:t>adding pigments or chemicals on surface</a:t>
            </a:r>
          </a:p>
          <a:p>
            <a:pPr indent="180000"/>
            <a:r>
              <a:rPr lang="en-US" altLang="ja-JP" dirty="0" smtClean="0"/>
              <a:t>for sensitizing and </a:t>
            </a:r>
            <a:r>
              <a:rPr lang="en-US" altLang="ja-JP" dirty="0" smtClean="0"/>
              <a:t>anti-fog</a:t>
            </a:r>
          </a:p>
          <a:p>
            <a:pPr indent="180000">
              <a:buFont typeface="Arial" pitchFamily="34" charset="0"/>
              <a:buChar char="•"/>
            </a:pPr>
            <a:r>
              <a:rPr lang="en-US" altLang="ja-JP" dirty="0" smtClean="0"/>
              <a:t>upgrade</a:t>
            </a:r>
            <a:r>
              <a:rPr lang="en-US" altLang="ja-JP" dirty="0" smtClean="0"/>
              <a:t> of developing method for </a:t>
            </a:r>
          </a:p>
          <a:p>
            <a:pPr indent="180000"/>
            <a:r>
              <a:rPr lang="en-US" altLang="ja-JP" dirty="0" smtClean="0"/>
              <a:t>sensitivity control  and to develop fine grains</a:t>
            </a:r>
          </a:p>
          <a:p>
            <a:pPr indent="180000"/>
            <a:r>
              <a:rPr lang="en-US" altLang="ja-JP" dirty="0" smtClean="0"/>
              <a:t> (for resolution)</a:t>
            </a:r>
          </a:p>
          <a:p>
            <a:pPr indent="180000"/>
            <a:r>
              <a:rPr lang="en-US" altLang="ja-JP" dirty="0" smtClean="0"/>
              <a:t>	</a:t>
            </a:r>
            <a:r>
              <a:rPr lang="en-US" altLang="ja-JP" dirty="0" smtClean="0"/>
              <a:t>	</a:t>
            </a:r>
            <a:r>
              <a:rPr lang="ja-JP" altLang="en-US" sz="2400" b="1" dirty="0" smtClean="0"/>
              <a:t>→</a:t>
            </a:r>
            <a:r>
              <a:rPr lang="en-US" altLang="ja-JP" sz="2400" b="1" dirty="0" smtClean="0"/>
              <a:t>now studying</a:t>
            </a:r>
            <a:endParaRPr lang="en-US" altLang="ja-JP" b="1" dirty="0"/>
          </a:p>
        </p:txBody>
      </p:sp>
      <p:grpSp>
        <p:nvGrpSpPr>
          <p:cNvPr id="26" name="グループ化 25"/>
          <p:cNvGrpSpPr/>
          <p:nvPr/>
        </p:nvGrpSpPr>
        <p:grpSpPr>
          <a:xfrm>
            <a:off x="4967536" y="2132856"/>
            <a:ext cx="3744416" cy="2097524"/>
            <a:chOff x="4932040" y="3429000"/>
            <a:chExt cx="3744416" cy="2097524"/>
          </a:xfrm>
        </p:grpSpPr>
        <p:sp>
          <p:nvSpPr>
            <p:cNvPr id="7" name="テキスト ボックス 6"/>
            <p:cNvSpPr txBox="1"/>
            <p:nvPr/>
          </p:nvSpPr>
          <p:spPr>
            <a:xfrm>
              <a:off x="5472608" y="5157192"/>
              <a:ext cx="20882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/>
                <a:t>electron</a:t>
              </a:r>
              <a:endParaRPr lang="ja-JP" altLang="en-US" dirty="0"/>
            </a:p>
          </p:txBody>
        </p:sp>
        <p:cxnSp>
          <p:nvCxnSpPr>
            <p:cNvPr id="17" name="直線コネクタ 16"/>
            <p:cNvCxnSpPr/>
            <p:nvPr/>
          </p:nvCxnSpPr>
          <p:spPr>
            <a:xfrm>
              <a:off x="4932040" y="4005064"/>
              <a:ext cx="3744416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矢印コネクタ 19"/>
            <p:cNvCxnSpPr/>
            <p:nvPr/>
          </p:nvCxnSpPr>
          <p:spPr>
            <a:xfrm flipV="1">
              <a:off x="6948264" y="3429000"/>
              <a:ext cx="0" cy="576064"/>
            </a:xfrm>
            <a:prstGeom prst="straightConnector1">
              <a:avLst/>
            </a:prstGeom>
            <a:ln w="38100">
              <a:solidFill>
                <a:srgbClr val="00CC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矢印コネクタ 22"/>
            <p:cNvCxnSpPr/>
            <p:nvPr/>
          </p:nvCxnSpPr>
          <p:spPr>
            <a:xfrm>
              <a:off x="6948264" y="4005064"/>
              <a:ext cx="0" cy="576064"/>
            </a:xfrm>
            <a:prstGeom prst="straightConnector1">
              <a:avLst/>
            </a:prstGeom>
            <a:ln w="38100">
              <a:solidFill>
                <a:srgbClr val="00CC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正方形/長方形 23"/>
            <p:cNvSpPr/>
            <p:nvPr/>
          </p:nvSpPr>
          <p:spPr>
            <a:xfrm>
              <a:off x="7020272" y="4149080"/>
              <a:ext cx="12105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b="1" dirty="0" smtClean="0"/>
                <a:t>insensitive</a:t>
              </a:r>
              <a:endParaRPr lang="ja-JP" altLang="en-US" b="1" dirty="0"/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7035805" y="3501008"/>
              <a:ext cx="10182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b="1" dirty="0" smtClean="0"/>
                <a:t>sensitive</a:t>
              </a:r>
              <a:endParaRPr lang="ja-JP" altLang="en-US" b="1" dirty="0"/>
            </a:p>
          </p:txBody>
        </p:sp>
      </p:grpSp>
      <p:sp>
        <p:nvSpPr>
          <p:cNvPr id="27" name="正方形/長方形 26"/>
          <p:cNvSpPr/>
          <p:nvPr/>
        </p:nvSpPr>
        <p:spPr>
          <a:xfrm>
            <a:off x="5292080" y="5446965"/>
            <a:ext cx="33123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err="1" smtClean="0"/>
              <a:t>dE</a:t>
            </a:r>
            <a:r>
              <a:rPr lang="en-US" altLang="ja-JP" dirty="0" smtClean="0"/>
              <a:t>/</a:t>
            </a:r>
            <a:r>
              <a:rPr lang="en-US" altLang="ja-JP" dirty="0" err="1" smtClean="0"/>
              <a:t>dx</a:t>
            </a:r>
            <a:r>
              <a:rPr lang="en-US" altLang="ja-JP" dirty="0" smtClean="0"/>
              <a:t> difference will appear as the </a:t>
            </a:r>
            <a:r>
              <a:rPr lang="en-US" altLang="ja-JP" u="sng" dirty="0" smtClean="0"/>
              <a:t>number of exited </a:t>
            </a:r>
            <a:r>
              <a:rPr lang="en-US" altLang="ja-JP" u="sng" dirty="0" smtClean="0"/>
              <a:t>electron</a:t>
            </a:r>
            <a:r>
              <a:rPr lang="en-US" altLang="ja-JP" dirty="0" smtClean="0"/>
              <a:t> and </a:t>
            </a:r>
            <a:r>
              <a:rPr lang="en-US" altLang="ja-JP" dirty="0" smtClean="0"/>
              <a:t>the </a:t>
            </a:r>
            <a:r>
              <a:rPr lang="en-US" altLang="ja-JP" u="sng" dirty="0" smtClean="0"/>
              <a:t>size of latent image </a:t>
            </a:r>
            <a:r>
              <a:rPr lang="en-US" altLang="ja-JP" u="sng" dirty="0" smtClean="0"/>
              <a:t>speck</a:t>
            </a:r>
            <a:endParaRPr lang="ja-JP" altLang="en-US" u="sng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084168" y="141277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C000"/>
                </a:solidFill>
              </a:rPr>
              <a:t>O</a:t>
            </a:r>
            <a:endParaRPr kumimoji="1" lang="ja-JP" altLang="en-US" dirty="0">
              <a:solidFill>
                <a:srgbClr val="FFC000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652120" y="156517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N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012160" y="190754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C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940152" y="89942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err="1" smtClean="0"/>
              <a:t>dE</a:t>
            </a:r>
            <a:r>
              <a:rPr kumimoji="1" lang="en-US" altLang="ja-JP" b="1" dirty="0" smtClean="0"/>
              <a:t>/</a:t>
            </a:r>
            <a:r>
              <a:rPr kumimoji="1" lang="en-US" altLang="ja-JP" b="1" dirty="0" err="1" smtClean="0"/>
              <a:t>dx</a:t>
            </a:r>
            <a:r>
              <a:rPr kumimoji="1" lang="en-US" altLang="ja-JP" b="1" dirty="0" smtClean="0"/>
              <a:t> vs. energy</a:t>
            </a:r>
            <a:endParaRPr kumimoji="1" lang="ja-JP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Index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/>
          <a:lstStyle/>
          <a:p>
            <a:r>
              <a:rPr kumimoji="1" lang="en-US" altLang="ja-JP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Dark Matter</a:t>
            </a:r>
          </a:p>
          <a:p>
            <a:pPr lvl="1"/>
            <a:r>
              <a:rPr kumimoji="1" lang="en-US" altLang="ja-JP" dirty="0" smtClean="0"/>
              <a:t>About </a:t>
            </a:r>
            <a:r>
              <a:rPr lang="en-US" altLang="ja-JP" dirty="0" smtClean="0"/>
              <a:t>d</a:t>
            </a:r>
            <a:r>
              <a:rPr kumimoji="1" lang="en-US" altLang="ja-JP" dirty="0" smtClean="0"/>
              <a:t>ark matter</a:t>
            </a:r>
          </a:p>
          <a:p>
            <a:pPr lvl="1"/>
            <a:r>
              <a:rPr lang="en-US" altLang="ja-JP" dirty="0" smtClean="0"/>
              <a:t>Dark matter search experiments</a:t>
            </a:r>
          </a:p>
          <a:p>
            <a:r>
              <a:rPr kumimoji="1" lang="en-US" altLang="ja-JP" b="1" dirty="0" smtClean="0">
                <a:solidFill>
                  <a:schemeClr val="accent3"/>
                </a:solidFill>
              </a:rPr>
              <a:t>Emulsio</a:t>
            </a:r>
            <a:r>
              <a:rPr lang="en-US" altLang="ja-JP" b="1" dirty="0" smtClean="0">
                <a:solidFill>
                  <a:schemeClr val="accent3"/>
                </a:solidFill>
              </a:rPr>
              <a:t>n R&amp;D</a:t>
            </a:r>
          </a:p>
          <a:p>
            <a:pPr lvl="1"/>
            <a:r>
              <a:rPr lang="en-US" altLang="ja-JP" dirty="0" smtClean="0"/>
              <a:t>New production method</a:t>
            </a:r>
          </a:p>
          <a:p>
            <a:pPr lvl="1"/>
            <a:r>
              <a:rPr lang="en-US" altLang="ja-JP" dirty="0" smtClean="0"/>
              <a:t>Sensitivity control</a:t>
            </a:r>
          </a:p>
          <a:p>
            <a:r>
              <a:rPr kumimoji="1" lang="en-US" altLang="ja-JP" b="1" dirty="0" smtClean="0">
                <a:solidFill>
                  <a:schemeClr val="accent1"/>
                </a:solidFill>
              </a:rPr>
              <a:t>Readout R&amp;D</a:t>
            </a:r>
          </a:p>
          <a:p>
            <a:pPr lvl="1"/>
            <a:r>
              <a:rPr kumimoji="1" lang="en-US" altLang="ja-JP" dirty="0" smtClean="0"/>
              <a:t>Optical microscope</a:t>
            </a:r>
          </a:p>
          <a:p>
            <a:pPr lvl="1"/>
            <a:r>
              <a:rPr lang="en-US" altLang="ja-JP" dirty="0" smtClean="0"/>
              <a:t>X-ray microscope</a:t>
            </a:r>
            <a:endParaRPr kumimoji="1" lang="en-US" altLang="ja-JP" dirty="0" smtClean="0"/>
          </a:p>
          <a:p>
            <a:r>
              <a:rPr lang="en-US" altLang="ja-JP" b="1" dirty="0" smtClean="0">
                <a:solidFill>
                  <a:schemeClr val="accent6">
                    <a:lumMod val="75000"/>
                  </a:schemeClr>
                </a:solidFill>
              </a:rPr>
              <a:t>Activity</a:t>
            </a:r>
          </a:p>
          <a:p>
            <a:pPr lvl="1"/>
            <a:endParaRPr lang="en-US" altLang="ja-JP" dirty="0" smtClean="0"/>
          </a:p>
          <a:p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</a:t>
            </a:fld>
            <a:endParaRPr kumimoji="1" lang="ja-JP" altLang="en-US" dirty="0"/>
          </a:p>
        </p:txBody>
      </p:sp>
      <p:grpSp>
        <p:nvGrpSpPr>
          <p:cNvPr id="10" name="グループ化 9"/>
          <p:cNvGrpSpPr/>
          <p:nvPr/>
        </p:nvGrpSpPr>
        <p:grpSpPr>
          <a:xfrm>
            <a:off x="0" y="864096"/>
            <a:ext cx="360000" cy="5976000"/>
            <a:chOff x="0" y="980728"/>
            <a:chExt cx="144000" cy="5184576"/>
          </a:xfrm>
        </p:grpSpPr>
        <p:sp>
          <p:nvSpPr>
            <p:cNvPr id="6" name="正方形/長方形 5"/>
            <p:cNvSpPr/>
            <p:nvPr/>
          </p:nvSpPr>
          <p:spPr>
            <a:xfrm>
              <a:off x="0" y="980728"/>
              <a:ext cx="144000" cy="1296144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0" y="2276872"/>
              <a:ext cx="144000" cy="1296144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0" y="3573016"/>
              <a:ext cx="144000" cy="1296144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0" y="4869160"/>
              <a:ext cx="144000" cy="1296144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kumimoji="1" lang="ja-JP" alt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Index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/>
          <a:lstStyle/>
          <a:p>
            <a:r>
              <a:rPr kumimoji="1" lang="en-US" altLang="ja-JP" b="1" dirty="0" smtClean="0">
                <a:solidFill>
                  <a:schemeClr val="bg1">
                    <a:lumMod val="75000"/>
                  </a:schemeClr>
                </a:solidFill>
              </a:rPr>
              <a:t>Dark Matter</a:t>
            </a:r>
          </a:p>
          <a:p>
            <a:pPr lvl="1"/>
            <a:r>
              <a:rPr kumimoji="1" lang="en-US" altLang="ja-JP" dirty="0" smtClean="0">
                <a:solidFill>
                  <a:schemeClr val="bg1">
                    <a:lumMod val="75000"/>
                  </a:schemeClr>
                </a:solidFill>
              </a:rPr>
              <a:t>About 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d</a:t>
            </a:r>
            <a:r>
              <a:rPr kumimoji="1" lang="en-US" altLang="ja-JP" dirty="0" smtClean="0">
                <a:solidFill>
                  <a:schemeClr val="bg1">
                    <a:lumMod val="75000"/>
                  </a:schemeClr>
                </a:solidFill>
              </a:rPr>
              <a:t>ark matter</a:t>
            </a:r>
          </a:p>
          <a:p>
            <a:pPr lvl="1"/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Dark matter search experiments</a:t>
            </a:r>
          </a:p>
          <a:p>
            <a:r>
              <a:rPr kumimoji="1" lang="en-US" altLang="ja-JP" b="1" dirty="0" smtClean="0">
                <a:solidFill>
                  <a:schemeClr val="bg1">
                    <a:lumMod val="75000"/>
                  </a:schemeClr>
                </a:solidFill>
              </a:rPr>
              <a:t>Emulsio</a:t>
            </a:r>
            <a:r>
              <a:rPr lang="en-US" altLang="ja-JP" b="1" dirty="0" smtClean="0">
                <a:solidFill>
                  <a:schemeClr val="bg1">
                    <a:lumMod val="75000"/>
                  </a:schemeClr>
                </a:solidFill>
              </a:rPr>
              <a:t>n R&amp;D</a:t>
            </a:r>
          </a:p>
          <a:p>
            <a:pPr lvl="1"/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New production method</a:t>
            </a:r>
          </a:p>
          <a:p>
            <a:pPr lvl="1"/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Sensitivity control</a:t>
            </a:r>
          </a:p>
          <a:p>
            <a:r>
              <a:rPr kumimoji="1" lang="en-US" altLang="ja-JP" b="1" dirty="0" smtClean="0">
                <a:solidFill>
                  <a:schemeClr val="accent1"/>
                </a:solidFill>
              </a:rPr>
              <a:t>Readout R&amp;D</a:t>
            </a:r>
          </a:p>
          <a:p>
            <a:pPr lvl="1"/>
            <a:r>
              <a:rPr kumimoji="1" lang="en-US" altLang="ja-JP" dirty="0" smtClean="0"/>
              <a:t>Optical microscope</a:t>
            </a:r>
          </a:p>
          <a:p>
            <a:pPr lvl="1"/>
            <a:r>
              <a:rPr lang="en-US" altLang="ja-JP" dirty="0" smtClean="0"/>
              <a:t>X-ray microscope</a:t>
            </a:r>
            <a:endParaRPr kumimoji="1" lang="en-US" altLang="ja-JP" dirty="0" smtClean="0"/>
          </a:p>
          <a:p>
            <a:r>
              <a:rPr lang="en-US" altLang="ja-JP" b="1" dirty="0" smtClean="0">
                <a:solidFill>
                  <a:schemeClr val="bg1">
                    <a:lumMod val="75000"/>
                  </a:schemeClr>
                </a:solidFill>
              </a:rPr>
              <a:t>Activity</a:t>
            </a:r>
          </a:p>
          <a:p>
            <a:pPr lvl="1"/>
            <a:endParaRPr lang="en-US" altLang="ja-JP" dirty="0" smtClean="0"/>
          </a:p>
          <a:p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  <p:grpSp>
        <p:nvGrpSpPr>
          <p:cNvPr id="10" name="グループ化 9"/>
          <p:cNvGrpSpPr/>
          <p:nvPr/>
        </p:nvGrpSpPr>
        <p:grpSpPr>
          <a:xfrm>
            <a:off x="0" y="908720"/>
            <a:ext cx="360000" cy="5903992"/>
            <a:chOff x="0" y="1043200"/>
            <a:chExt cx="144000" cy="5122104"/>
          </a:xfrm>
        </p:grpSpPr>
        <p:sp>
          <p:nvSpPr>
            <p:cNvPr id="11" name="正方形/長方形 10"/>
            <p:cNvSpPr/>
            <p:nvPr/>
          </p:nvSpPr>
          <p:spPr>
            <a:xfrm>
              <a:off x="0" y="1043200"/>
              <a:ext cx="144000" cy="1233672"/>
            </a:xfrm>
            <a:prstGeom prst="rect">
              <a:avLst/>
            </a:prstGeom>
            <a:gradFill flip="none" rotWithShape="1">
              <a:gsLst>
                <a:gs pos="0">
                  <a:schemeClr val="dk1">
                    <a:tint val="50000"/>
                    <a:satMod val="300000"/>
                  </a:schemeClr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0" y="2276872"/>
              <a:ext cx="144000" cy="1296144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0" y="3573016"/>
              <a:ext cx="144000" cy="1296144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0" y="4869160"/>
              <a:ext cx="144000" cy="1296144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tint val="50000"/>
                    <a:satMod val="300000"/>
                  </a:schemeClr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kumimoji="1" lang="ja-JP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ka\Pictures\091110\XrayMicroscope_SP8\PB100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933056"/>
            <a:ext cx="3672408" cy="2867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Readout</a:t>
            </a:r>
            <a:r>
              <a:rPr kumimoji="1" lang="ja-JP" altLang="en-U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ja-JP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Concept</a:t>
            </a:r>
            <a:endParaRPr kumimoji="1" lang="ja-JP" alt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21</a:t>
            </a:fld>
            <a:endParaRPr kumimoji="1" lang="ja-JP" alt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 l="5051" t="4596" r="6566" b="3506"/>
          <a:stretch>
            <a:fillRect/>
          </a:stretch>
        </p:blipFill>
        <p:spPr bwMode="auto">
          <a:xfrm>
            <a:off x="179512" y="1052736"/>
            <a:ext cx="3685322" cy="280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グループ化 13"/>
          <p:cNvGrpSpPr/>
          <p:nvPr/>
        </p:nvGrpSpPr>
        <p:grpSpPr>
          <a:xfrm>
            <a:off x="4067944" y="1346448"/>
            <a:ext cx="4392488" cy="2298576"/>
            <a:chOff x="4067944" y="971436"/>
            <a:chExt cx="4392488" cy="2298576"/>
          </a:xfrm>
        </p:grpSpPr>
        <p:sp>
          <p:nvSpPr>
            <p:cNvPr id="9" name="角丸四角形 8"/>
            <p:cNvSpPr/>
            <p:nvPr/>
          </p:nvSpPr>
          <p:spPr>
            <a:xfrm>
              <a:off x="4211960" y="1124744"/>
              <a:ext cx="4248472" cy="2145268"/>
            </a:xfrm>
            <a:prstGeom prst="roundRect">
              <a:avLst/>
            </a:prstGeom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endParaRPr lang="en-US" altLang="ja-JP" sz="2400" dirty="0" smtClean="0"/>
            </a:p>
            <a:p>
              <a:r>
                <a:rPr lang="en-US" altLang="ja-JP" sz="2400" dirty="0" smtClean="0"/>
                <a:t>candidate selection</a:t>
              </a:r>
            </a:p>
            <a:p>
              <a:pPr>
                <a:buFont typeface="Arial" pitchFamily="34" charset="0"/>
                <a:buChar char="•"/>
              </a:pPr>
              <a:r>
                <a:rPr lang="en-US" altLang="ja-JP" sz="2400" dirty="0" smtClean="0"/>
                <a:t> fast &amp; automatic 3D selection</a:t>
              </a:r>
            </a:p>
            <a:p>
              <a:pPr>
                <a:buFont typeface="Arial" pitchFamily="34" charset="0"/>
                <a:buChar char="•"/>
              </a:pPr>
              <a:r>
                <a:rPr lang="en-US" altLang="ja-JP" sz="2400" dirty="0" smtClean="0"/>
                <a:t> ellipse-fitting for candidates</a:t>
              </a:r>
            </a:p>
            <a:p>
              <a:pPr>
                <a:buFont typeface="Arial" pitchFamily="34" charset="0"/>
                <a:buChar char="•"/>
              </a:pPr>
              <a:r>
                <a:rPr lang="en-US" altLang="ja-JP" sz="2400" dirty="0" smtClean="0"/>
                <a:t> </a:t>
              </a:r>
              <a:r>
                <a:rPr lang="ja-JP" altLang="en-US" sz="2400" dirty="0" smtClean="0"/>
                <a:t>⊿</a:t>
              </a:r>
              <a:r>
                <a:rPr lang="en-US" altLang="ja-JP" sz="2400" dirty="0" smtClean="0"/>
                <a:t>x ~ 250 nm</a:t>
              </a:r>
            </a:p>
          </p:txBody>
        </p:sp>
        <p:sp>
          <p:nvSpPr>
            <p:cNvPr id="8" name="角丸四角形 7"/>
            <p:cNvSpPr/>
            <p:nvPr/>
          </p:nvSpPr>
          <p:spPr>
            <a:xfrm>
              <a:off x="4067944" y="971436"/>
              <a:ext cx="2880320" cy="5107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altLang="ja-JP" sz="2400" b="1" dirty="0" smtClean="0"/>
                <a:t>Optical microscope</a:t>
              </a:r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3923928" y="4221088"/>
            <a:ext cx="5040560" cy="2310978"/>
            <a:chOff x="35496" y="4574406"/>
            <a:chExt cx="5040560" cy="2310978"/>
          </a:xfrm>
        </p:grpSpPr>
        <p:sp>
          <p:nvSpPr>
            <p:cNvPr id="10" name="角丸四角形 9"/>
            <p:cNvSpPr/>
            <p:nvPr/>
          </p:nvSpPr>
          <p:spPr>
            <a:xfrm>
              <a:off x="251520" y="4740116"/>
              <a:ext cx="4824536" cy="2145268"/>
            </a:xfrm>
            <a:prstGeom prst="roundRect">
              <a:avLst/>
            </a:prstGeom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endParaRPr lang="en-US" altLang="ja-JP" sz="2400" dirty="0" smtClean="0"/>
            </a:p>
            <a:p>
              <a:r>
                <a:rPr lang="en-US" altLang="ja-JP" sz="2400" dirty="0" smtClean="0"/>
                <a:t>signal confirmation</a:t>
              </a:r>
            </a:p>
            <a:p>
              <a:pPr>
                <a:buFont typeface="Arial" pitchFamily="34" charset="0"/>
                <a:buChar char="•"/>
              </a:pPr>
              <a:r>
                <a:rPr lang="en-US" altLang="ja-JP" sz="2400" dirty="0" smtClean="0"/>
                <a:t> non-destructive &amp; high resolution</a:t>
              </a:r>
            </a:p>
            <a:p>
              <a:pPr>
                <a:buFont typeface="Arial" pitchFamily="34" charset="0"/>
                <a:buChar char="•"/>
              </a:pPr>
              <a:r>
                <a:rPr lang="en-US" altLang="ja-JP" sz="2400" dirty="0" smtClean="0"/>
                <a:t> observing grains one by one</a:t>
              </a:r>
            </a:p>
            <a:p>
              <a:pPr>
                <a:buFont typeface="Arial" pitchFamily="34" charset="0"/>
                <a:buChar char="•"/>
              </a:pPr>
              <a:r>
                <a:rPr lang="ja-JP" altLang="en-US" sz="2400" dirty="0" smtClean="0"/>
                <a:t> ⊿</a:t>
              </a:r>
              <a:r>
                <a:rPr lang="en-US" altLang="ja-JP" sz="2400" dirty="0" smtClean="0"/>
                <a:t>x &lt; 70nm </a:t>
              </a:r>
            </a:p>
          </p:txBody>
        </p:sp>
        <p:sp>
          <p:nvSpPr>
            <p:cNvPr id="11" name="角丸四角形 10"/>
            <p:cNvSpPr/>
            <p:nvPr/>
          </p:nvSpPr>
          <p:spPr>
            <a:xfrm>
              <a:off x="35496" y="4574406"/>
              <a:ext cx="2592288" cy="5107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400" b="1" dirty="0" smtClean="0"/>
                <a:t>X-ray microscope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ka\Pictures\091110\XrayMicroscope_SP8\PB100106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79512" y="3933056"/>
            <a:ext cx="3672408" cy="2867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Readout</a:t>
            </a:r>
            <a:r>
              <a:rPr kumimoji="1" lang="ja-JP" altLang="en-U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ja-JP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Concept</a:t>
            </a:r>
            <a:endParaRPr kumimoji="1" lang="ja-JP" alt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22</a:t>
            </a:fld>
            <a:endParaRPr kumimoji="1" lang="ja-JP" alt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 l="5051" t="4596" r="6566" b="3506"/>
          <a:stretch>
            <a:fillRect/>
          </a:stretch>
        </p:blipFill>
        <p:spPr bwMode="auto">
          <a:xfrm>
            <a:off x="179512" y="1052736"/>
            <a:ext cx="3685322" cy="280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グループ化 11"/>
          <p:cNvGrpSpPr/>
          <p:nvPr/>
        </p:nvGrpSpPr>
        <p:grpSpPr>
          <a:xfrm>
            <a:off x="4067944" y="1346448"/>
            <a:ext cx="4392488" cy="2298576"/>
            <a:chOff x="4067944" y="971436"/>
            <a:chExt cx="4392488" cy="2298576"/>
          </a:xfrm>
        </p:grpSpPr>
        <p:sp>
          <p:nvSpPr>
            <p:cNvPr id="9" name="角丸四角形 8"/>
            <p:cNvSpPr/>
            <p:nvPr/>
          </p:nvSpPr>
          <p:spPr>
            <a:xfrm>
              <a:off x="4211960" y="1124744"/>
              <a:ext cx="4248472" cy="2145268"/>
            </a:xfrm>
            <a:prstGeom prst="roundRect">
              <a:avLst/>
            </a:prstGeom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endParaRPr lang="en-US" altLang="ja-JP" sz="2400" dirty="0" smtClean="0"/>
            </a:p>
            <a:p>
              <a:r>
                <a:rPr lang="en-US" altLang="ja-JP" sz="2400" dirty="0" smtClean="0"/>
                <a:t>candidate selection</a:t>
              </a:r>
            </a:p>
            <a:p>
              <a:pPr>
                <a:buFont typeface="Arial" pitchFamily="34" charset="0"/>
                <a:buChar char="•"/>
              </a:pPr>
              <a:r>
                <a:rPr lang="en-US" altLang="ja-JP" sz="2400" dirty="0" smtClean="0"/>
                <a:t> fast &amp; automatic 3D selection</a:t>
              </a:r>
            </a:p>
            <a:p>
              <a:pPr>
                <a:buFont typeface="Arial" pitchFamily="34" charset="0"/>
                <a:buChar char="•"/>
              </a:pPr>
              <a:r>
                <a:rPr lang="en-US" altLang="ja-JP" sz="2400" dirty="0" smtClean="0"/>
                <a:t> ellipse-fitting for candidates</a:t>
              </a:r>
            </a:p>
            <a:p>
              <a:pPr>
                <a:buFont typeface="Arial" pitchFamily="34" charset="0"/>
                <a:buChar char="•"/>
              </a:pPr>
              <a:r>
                <a:rPr lang="en-US" altLang="ja-JP" sz="2400" dirty="0" smtClean="0"/>
                <a:t> </a:t>
              </a:r>
              <a:r>
                <a:rPr lang="ja-JP" altLang="en-US" sz="2400" dirty="0" smtClean="0"/>
                <a:t>⊿</a:t>
              </a:r>
              <a:r>
                <a:rPr lang="en-US" altLang="ja-JP" sz="2400" dirty="0" smtClean="0"/>
                <a:t>x ~ 250 nm</a:t>
              </a:r>
            </a:p>
          </p:txBody>
        </p:sp>
        <p:sp>
          <p:nvSpPr>
            <p:cNvPr id="8" name="角丸四角形 7"/>
            <p:cNvSpPr/>
            <p:nvPr/>
          </p:nvSpPr>
          <p:spPr>
            <a:xfrm>
              <a:off x="4067944" y="971436"/>
              <a:ext cx="2880320" cy="5107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altLang="ja-JP" sz="2400" b="1" dirty="0" smtClean="0"/>
                <a:t>Optical microscope</a:t>
              </a:r>
            </a:p>
          </p:txBody>
        </p:sp>
      </p:grpSp>
      <p:grpSp>
        <p:nvGrpSpPr>
          <p:cNvPr id="3" name="グループ化 11"/>
          <p:cNvGrpSpPr/>
          <p:nvPr/>
        </p:nvGrpSpPr>
        <p:grpSpPr>
          <a:xfrm>
            <a:off x="3923928" y="4221088"/>
            <a:ext cx="5040560" cy="2310978"/>
            <a:chOff x="35496" y="4574406"/>
            <a:chExt cx="5040560" cy="2310978"/>
          </a:xfrm>
        </p:grpSpPr>
        <p:sp>
          <p:nvSpPr>
            <p:cNvPr id="10" name="角丸四角形 9"/>
            <p:cNvSpPr/>
            <p:nvPr/>
          </p:nvSpPr>
          <p:spPr>
            <a:xfrm>
              <a:off x="251520" y="4740116"/>
              <a:ext cx="4824536" cy="2145268"/>
            </a:xfrm>
            <a:prstGeom prst="roundRect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endParaRPr lang="en-US" altLang="ja-JP" sz="2400" dirty="0" smtClean="0">
                <a:solidFill>
                  <a:schemeClr val="bg1">
                    <a:lumMod val="75000"/>
                  </a:schemeClr>
                </a:solidFill>
              </a:endParaRPr>
            </a:p>
            <a:p>
              <a:r>
                <a:rPr lang="en-US" altLang="ja-JP" sz="2400" dirty="0" smtClean="0">
                  <a:solidFill>
                    <a:schemeClr val="bg1">
                      <a:lumMod val="75000"/>
                    </a:schemeClr>
                  </a:solidFill>
                </a:rPr>
                <a:t>signal confirmation</a:t>
              </a:r>
            </a:p>
            <a:p>
              <a:pPr>
                <a:buFont typeface="Arial" pitchFamily="34" charset="0"/>
                <a:buChar char="•"/>
              </a:pPr>
              <a:r>
                <a:rPr lang="en-US" altLang="ja-JP" sz="2400" dirty="0" smtClean="0">
                  <a:solidFill>
                    <a:schemeClr val="bg1">
                      <a:lumMod val="75000"/>
                    </a:schemeClr>
                  </a:solidFill>
                </a:rPr>
                <a:t> non-destructive &amp; high resolution</a:t>
              </a:r>
            </a:p>
            <a:p>
              <a:pPr>
                <a:buFont typeface="Arial" pitchFamily="34" charset="0"/>
                <a:buChar char="•"/>
              </a:pPr>
              <a:r>
                <a:rPr lang="en-US" altLang="ja-JP" sz="2400" dirty="0" smtClean="0">
                  <a:solidFill>
                    <a:schemeClr val="bg1">
                      <a:lumMod val="75000"/>
                    </a:schemeClr>
                  </a:solidFill>
                </a:rPr>
                <a:t> observing grains one by one</a:t>
              </a:r>
            </a:p>
            <a:p>
              <a:pPr>
                <a:buFont typeface="Arial" pitchFamily="34" charset="0"/>
                <a:buChar char="•"/>
              </a:pPr>
              <a:r>
                <a:rPr lang="ja-JP" altLang="en-US" sz="2400" dirty="0" smtClean="0">
                  <a:solidFill>
                    <a:schemeClr val="bg1">
                      <a:lumMod val="75000"/>
                    </a:schemeClr>
                  </a:solidFill>
                </a:rPr>
                <a:t> ⊿</a:t>
              </a:r>
              <a:r>
                <a:rPr lang="en-US" altLang="ja-JP" sz="2400" dirty="0" smtClean="0">
                  <a:solidFill>
                    <a:schemeClr val="bg1">
                      <a:lumMod val="75000"/>
                    </a:schemeClr>
                  </a:solidFill>
                </a:rPr>
                <a:t>x &lt; 70nm </a:t>
              </a:r>
            </a:p>
          </p:txBody>
        </p:sp>
        <p:sp>
          <p:nvSpPr>
            <p:cNvPr id="11" name="角丸四角形 10"/>
            <p:cNvSpPr/>
            <p:nvPr/>
          </p:nvSpPr>
          <p:spPr>
            <a:xfrm>
              <a:off x="35496" y="4574406"/>
              <a:ext cx="2592288" cy="5107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400" b="1" dirty="0" smtClean="0">
                  <a:solidFill>
                    <a:schemeClr val="bg1">
                      <a:lumMod val="75000"/>
                    </a:schemeClr>
                  </a:solidFill>
                </a:rPr>
                <a:t>X-ray microscope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 txBox="1">
            <a:spLocks noGrp="1"/>
          </p:cNvSpPr>
          <p:nvPr>
            <p:ph type="title"/>
          </p:nvPr>
        </p:nvSpPr>
        <p:spPr>
          <a:xfrm>
            <a:off x="0" y="-85735"/>
            <a:ext cx="9144000" cy="954107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Demonstration using heavy nuclei recoil tracks </a:t>
            </a:r>
            <a:br>
              <a:rPr lang="en-US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en-US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induced by 14MeV neutron (D-T reaction)</a:t>
            </a:r>
            <a:endParaRPr lang="en-US" sz="2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スライド番号プレースホル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  <p:sp>
        <p:nvSpPr>
          <p:cNvPr id="10" name="タイトル 9"/>
          <p:cNvSpPr txBox="1">
            <a:spLocks noGrp="1"/>
          </p:cNvSpPr>
          <p:nvPr>
            <p:ph type="title" idx="4294967295"/>
          </p:nvPr>
        </p:nvSpPr>
        <p:spPr>
          <a:xfrm>
            <a:off x="395536" y="6237312"/>
            <a:ext cx="8228012" cy="430213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sz="2200" dirty="0"/>
              <a:t>Mostly Br recoil (170 - 600 </a:t>
            </a:r>
            <a:r>
              <a:rPr lang="en-US" sz="2200" dirty="0" err="1"/>
              <a:t>keV</a:t>
            </a:r>
            <a:r>
              <a:rPr lang="en-US" sz="2200" dirty="0"/>
              <a:t>), because of low sensitivity tuning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611560" y="1412776"/>
            <a:ext cx="2324630" cy="2312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5941105" y="1412776"/>
            <a:ext cx="2375311" cy="2337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3276121" y="1412776"/>
            <a:ext cx="2325053" cy="2325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 cstate="print">
            <a:alphaModFix/>
            <a:lum/>
          </a:blip>
          <a:srcRect/>
          <a:stretch>
            <a:fillRect/>
          </a:stretch>
        </p:blipFill>
        <p:spPr>
          <a:xfrm>
            <a:off x="611560" y="3832087"/>
            <a:ext cx="2325027" cy="2325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7" cstate="print">
            <a:alphaModFix/>
            <a:lum/>
          </a:blip>
          <a:srcRect/>
          <a:stretch>
            <a:fillRect/>
          </a:stretch>
        </p:blipFill>
        <p:spPr>
          <a:xfrm>
            <a:off x="6017257" y="3832087"/>
            <a:ext cx="2223006" cy="2312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8" cstate="print">
            <a:alphaModFix/>
            <a:lum/>
          </a:blip>
          <a:srcRect/>
          <a:stretch>
            <a:fillRect/>
          </a:stretch>
        </p:blipFill>
        <p:spPr>
          <a:xfrm>
            <a:off x="3302449" y="3832087"/>
            <a:ext cx="2272396" cy="230925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テキスト ボックス 10"/>
          <p:cNvSpPr txBox="1"/>
          <p:nvPr/>
        </p:nvSpPr>
        <p:spPr>
          <a:xfrm>
            <a:off x="179512" y="980728"/>
            <a:ext cx="4752528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buNone/>
            </a:pPr>
            <a:r>
              <a:rPr lang="en-US" sz="2800" b="1" dirty="0">
                <a:solidFill>
                  <a:schemeClr val="accent6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18"/>
                <a:ea typeface="ＭＳ Ｐゴシック" pitchFamily="2"/>
                <a:cs typeface="Mangal" pitchFamily="2"/>
              </a:rPr>
              <a:t>Optical </a:t>
            </a:r>
            <a:r>
              <a:rPr lang="en-US" sz="2800" b="1" dirty="0" smtClean="0">
                <a:solidFill>
                  <a:schemeClr val="accent6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18"/>
                <a:ea typeface="ＭＳ Ｐゴシック" pitchFamily="2"/>
                <a:cs typeface="Mangal" pitchFamily="2"/>
              </a:rPr>
              <a:t>image  </a:t>
            </a:r>
            <a:r>
              <a:rPr lang="en-US" sz="2400" dirty="0" smtClean="0"/>
              <a:t>(</a:t>
            </a:r>
            <a:r>
              <a:rPr lang="en-US" altLang="ja-JP" sz="2400" dirty="0" err="1" smtClean="0"/>
              <a:t>Epi</a:t>
            </a:r>
            <a:r>
              <a:rPr lang="en-US" altLang="ja-JP" sz="2400" dirty="0" smtClean="0"/>
              <a:t>-illuminated</a:t>
            </a:r>
            <a:r>
              <a:rPr lang="en-US" sz="2400" dirty="0" smtClean="0"/>
              <a:t>)</a:t>
            </a:r>
            <a:endParaRPr lang="en-US" sz="2400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Automatic Candidate Selection</a:t>
            </a:r>
            <a:endParaRPr kumimoji="1" lang="ja-JP" alt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  <p:grpSp>
        <p:nvGrpSpPr>
          <p:cNvPr id="18" name="グループ化 26"/>
          <p:cNvGrpSpPr/>
          <p:nvPr/>
        </p:nvGrpSpPr>
        <p:grpSpPr>
          <a:xfrm>
            <a:off x="107504" y="1352060"/>
            <a:ext cx="2930638" cy="2580996"/>
            <a:chOff x="653102" y="1352060"/>
            <a:chExt cx="2930638" cy="2580996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3" cstate="print">
              <a:alphaModFix/>
              <a:lum/>
            </a:blip>
            <a:srcRect/>
            <a:stretch>
              <a:fillRect/>
            </a:stretch>
          </p:blipFill>
          <p:spPr>
            <a:xfrm>
              <a:off x="713714" y="1352060"/>
              <a:ext cx="2575675" cy="25809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タイトル 6"/>
            <p:cNvSpPr txBox="1">
              <a:spLocks/>
            </p:cNvSpPr>
            <p:nvPr/>
          </p:nvSpPr>
          <p:spPr bwMode="auto">
            <a:xfrm>
              <a:off x="653102" y="1357570"/>
              <a:ext cx="2729507" cy="4068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 typeface="StarSymbol"/>
                <a:buNone/>
                <a:tabLst/>
                <a:defRPr/>
              </a:pPr>
              <a:r>
                <a:rPr kumimoji="1" lang="en-US" sz="20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Meiryo UI" pitchFamily="50" charset="-128"/>
                  <a:cs typeface="+mj-cs"/>
                </a:rPr>
                <a:t>Original image</a:t>
              </a:r>
              <a:endParaRPr kumimoji="1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Meiryo UI" pitchFamily="50" charset="-128"/>
                <a:cs typeface="+mj-cs"/>
              </a:endParaRPr>
            </a:p>
          </p:txBody>
        </p:sp>
        <p:sp>
          <p:nvSpPr>
            <p:cNvPr id="6" name="直線コネクタ 5"/>
            <p:cNvSpPr/>
            <p:nvPr/>
          </p:nvSpPr>
          <p:spPr>
            <a:xfrm>
              <a:off x="773873" y="3812274"/>
              <a:ext cx="2495313" cy="0"/>
            </a:xfrm>
            <a:prstGeom prst="line">
              <a:avLst/>
            </a:prstGeom>
            <a:noFill/>
            <a:ln w="36000">
              <a:solidFill>
                <a:srgbClr val="FFFF00"/>
              </a:solidFill>
              <a:prstDash val="solid"/>
              <a:headEnd type="arrow"/>
              <a:tailEnd type="arrow"/>
            </a:ln>
          </p:spPr>
          <p:txBody>
            <a:bodyPr vert="horz" lIns="97967" tIns="57147" rIns="97967" bIns="57147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buNone/>
              </a:pPr>
              <a:endParaRPr lang="en-US" sz="1600" dirty="0">
                <a:latin typeface="Arial" pitchFamily="18"/>
                <a:ea typeface="ＭＳ Ｐゴシック" pitchFamily="2"/>
                <a:cs typeface="Mangal" pitchFamily="2"/>
              </a:endParaRPr>
            </a:p>
          </p:txBody>
        </p:sp>
        <p:sp>
          <p:nvSpPr>
            <p:cNvPr id="7" name="タイトル 11"/>
            <p:cNvSpPr txBox="1">
              <a:spLocks/>
            </p:cNvSpPr>
            <p:nvPr/>
          </p:nvSpPr>
          <p:spPr bwMode="auto">
            <a:xfrm>
              <a:off x="1860347" y="3400324"/>
              <a:ext cx="1723393" cy="4068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 typeface="StarSymbol"/>
                <a:buNone/>
                <a:tabLst/>
                <a:defRPr/>
              </a:pPr>
              <a:r>
                <a:rPr kumimoji="1" lang="en-US" sz="20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Meiryo UI" pitchFamily="50" charset="-128"/>
                  <a:cs typeface="+mj-cs"/>
                </a:rPr>
                <a:t>1.7µm</a:t>
              </a:r>
              <a:endParaRPr kumimoji="1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eiryo UI" pitchFamily="50" charset="-128"/>
                <a:cs typeface="+mj-cs"/>
              </a:endParaRPr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693053" y="1352060"/>
              <a:ext cx="2576593" cy="2580996"/>
            </a:xfrm>
            <a:prstGeom prst="rect">
              <a:avLst/>
            </a:prstGeom>
            <a:noFill/>
            <a:ln w="36000">
              <a:solidFill>
                <a:srgbClr val="FFFFFF"/>
              </a:solidFill>
              <a:prstDash val="solid"/>
            </a:ln>
          </p:spPr>
          <p:txBody>
            <a:bodyPr vert="horz" lIns="97967" tIns="57147" rIns="97967" bIns="57147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buNone/>
              </a:pPr>
              <a:endParaRPr lang="en-US" sz="1600" dirty="0">
                <a:latin typeface="Arial" pitchFamily="18"/>
                <a:ea typeface="ＭＳ Ｐゴシック" pitchFamily="2"/>
                <a:cs typeface="Mangal" pitchFamily="2"/>
              </a:endParaRPr>
            </a:p>
          </p:txBody>
        </p:sp>
      </p:grpSp>
      <p:grpSp>
        <p:nvGrpSpPr>
          <p:cNvPr id="19" name="グループ化 25"/>
          <p:cNvGrpSpPr/>
          <p:nvPr/>
        </p:nvGrpSpPr>
        <p:grpSpPr>
          <a:xfrm>
            <a:off x="179512" y="4149080"/>
            <a:ext cx="4959125" cy="2580996"/>
            <a:chOff x="179512" y="4149080"/>
            <a:chExt cx="4959125" cy="2580996"/>
          </a:xfrm>
        </p:grpSpPr>
        <p:sp>
          <p:nvSpPr>
            <p:cNvPr id="10" name="タイトル 9"/>
            <p:cNvSpPr txBox="1">
              <a:spLocks/>
            </p:cNvSpPr>
            <p:nvPr/>
          </p:nvSpPr>
          <p:spPr bwMode="auto">
            <a:xfrm>
              <a:off x="3197618" y="4161028"/>
              <a:ext cx="1941019" cy="289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 typeface="StarSymbol"/>
                <a:buNone/>
                <a:tabLst/>
                <a:defRPr/>
              </a:pPr>
              <a:r>
                <a:rPr kumimoji="1" lang="en-US" sz="20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Meiryo UI" pitchFamily="50" charset="-128"/>
                  <a:cs typeface="+mj-cs"/>
                </a:rPr>
                <a:t>Ellipse fit</a:t>
              </a:r>
              <a:endParaRPr kumimoji="1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Meiryo UI" pitchFamily="50" charset="-128"/>
                <a:cs typeface="+mj-cs"/>
              </a:endParaRPr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3254438" y="4157110"/>
              <a:ext cx="1832278" cy="1835409"/>
            </a:xfrm>
            <a:prstGeom prst="rect">
              <a:avLst/>
            </a:prstGeom>
            <a:noFill/>
            <a:ln w="36000">
              <a:solidFill>
                <a:srgbClr val="FFFFFF"/>
              </a:solidFill>
              <a:prstDash val="solid"/>
            </a:ln>
          </p:spPr>
          <p:txBody>
            <a:bodyPr vert="horz" lIns="97967" tIns="57147" rIns="97967" bIns="57147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buNone/>
              </a:pPr>
              <a:endParaRPr lang="en-US" sz="1600" dirty="0">
                <a:latin typeface="Arial" pitchFamily="18"/>
                <a:ea typeface="ＭＳ Ｐゴシック" pitchFamily="2"/>
                <a:cs typeface="Mangal" pitchFamily="2"/>
              </a:endParaRPr>
            </a:p>
          </p:txBody>
        </p:sp>
        <p:grpSp>
          <p:nvGrpSpPr>
            <p:cNvPr id="20" name="グループ化 18"/>
            <p:cNvGrpSpPr/>
            <p:nvPr/>
          </p:nvGrpSpPr>
          <p:grpSpPr>
            <a:xfrm>
              <a:off x="179512" y="4149080"/>
              <a:ext cx="4066273" cy="2580996"/>
              <a:chOff x="5548687" y="4473911"/>
              <a:chExt cx="2891626" cy="1835409"/>
            </a:xfrm>
          </p:grpSpPr>
          <p:pic>
            <p:nvPicPr>
              <p:cNvPr id="9" name="図 8"/>
              <p:cNvPicPr>
                <a:picLocks noChangeAspect="1"/>
              </p:cNvPicPr>
              <p:nvPr/>
            </p:nvPicPr>
            <p:blipFill>
              <a:blip r:embed="rId4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5548687" y="4473911"/>
                <a:ext cx="1831625" cy="1835409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1" name="グループ化 17"/>
              <p:cNvGrpSpPr/>
              <p:nvPr/>
            </p:nvGrpSpPr>
            <p:grpSpPr>
              <a:xfrm>
                <a:off x="6153859" y="4509120"/>
                <a:ext cx="2286454" cy="1385748"/>
                <a:chOff x="6153856" y="4388002"/>
                <a:chExt cx="2451373" cy="1506866"/>
              </a:xfrm>
            </p:grpSpPr>
            <p:sp>
              <p:nvSpPr>
                <p:cNvPr id="12" name="直線コネクタ 11"/>
                <p:cNvSpPr/>
                <p:nvPr/>
              </p:nvSpPr>
              <p:spPr>
                <a:xfrm flipV="1">
                  <a:off x="6153856" y="5259707"/>
                  <a:ext cx="740815" cy="186232"/>
                </a:xfrm>
                <a:prstGeom prst="line">
                  <a:avLst/>
                </a:prstGeom>
                <a:noFill/>
                <a:ln w="54000">
                  <a:solidFill>
                    <a:srgbClr val="00FF00"/>
                  </a:solidFill>
                  <a:prstDash val="solid"/>
                </a:ln>
              </p:spPr>
              <p:txBody>
                <a:bodyPr vert="horz" lIns="106131" tIns="65311" rIns="106131" bIns="65311" anchor="ctr" anchorCtr="1" compatLnSpc="0"/>
                <a:lstStyle>
                  <a:defPPr lvl="0">
                    <a:buSzPct val="45000"/>
                    <a:buFont typeface="StarSymbol"/>
                    <a:buNone/>
                  </a:defPPr>
                  <a:lvl1pPr lvl="0">
                    <a:buSzPct val="45000"/>
                    <a:buFont typeface="StarSymbol"/>
                    <a:buChar char="●"/>
                  </a:lvl1pPr>
                  <a:lvl2pPr lvl="1">
                    <a:buSzPct val="45000"/>
                    <a:buFont typeface="StarSymbol"/>
                    <a:buChar char="●"/>
                  </a:lvl2pPr>
                  <a:lvl3pPr lvl="2">
                    <a:buSzPct val="45000"/>
                    <a:buFont typeface="StarSymbol"/>
                    <a:buChar char="●"/>
                  </a:lvl3pPr>
                  <a:lvl4pPr lvl="3">
                    <a:buSzPct val="45000"/>
                    <a:buFont typeface="StarSymbol"/>
                    <a:buChar char="●"/>
                  </a:lvl4pPr>
                  <a:lvl5pPr lvl="4">
                    <a:buSzPct val="45000"/>
                    <a:buFont typeface="StarSymbol"/>
                    <a:buChar char="●"/>
                  </a:lvl5pPr>
                  <a:lvl6pPr lvl="5">
                    <a:buSzPct val="45000"/>
                    <a:buFont typeface="StarSymbol"/>
                    <a:buChar char="●"/>
                  </a:lvl6pPr>
                  <a:lvl7pPr lvl="6">
                    <a:buSzPct val="45000"/>
                    <a:buFont typeface="StarSymbol"/>
                    <a:buChar char="●"/>
                  </a:lvl7pPr>
                  <a:lvl8pPr lvl="7">
                    <a:buSzPct val="45000"/>
                    <a:buFont typeface="StarSymbol"/>
                    <a:buChar char="●"/>
                  </a:lvl8pPr>
                  <a:lvl9pPr lvl="8">
                    <a:buSzPct val="45000"/>
                    <a:buFont typeface="StarSymbol"/>
                    <a:buChar char="●"/>
                  </a:lvl9pPr>
                </a:lstStyle>
                <a:p>
                  <a:pPr hangingPunct="0">
                    <a:buNone/>
                  </a:pPr>
                  <a:endParaRPr lang="en-US" sz="1600" dirty="0">
                    <a:latin typeface="Arial" pitchFamily="18"/>
                    <a:ea typeface="ＭＳ Ｐゴシック" pitchFamily="2"/>
                    <a:cs typeface="Mangal" pitchFamily="2"/>
                  </a:endParaRPr>
                </a:p>
              </p:txBody>
            </p:sp>
            <p:sp>
              <p:nvSpPr>
                <p:cNvPr id="13" name="直線コネクタ 12"/>
                <p:cNvSpPr/>
                <p:nvPr/>
              </p:nvSpPr>
              <p:spPr>
                <a:xfrm>
                  <a:off x="6368727" y="4788396"/>
                  <a:ext cx="329164" cy="1106472"/>
                </a:xfrm>
                <a:prstGeom prst="line">
                  <a:avLst/>
                </a:prstGeom>
                <a:noFill/>
                <a:ln w="54000">
                  <a:solidFill>
                    <a:srgbClr val="FF0000"/>
                  </a:solidFill>
                  <a:prstDash val="solid"/>
                </a:ln>
              </p:spPr>
              <p:txBody>
                <a:bodyPr vert="horz" lIns="106131" tIns="65311" rIns="106131" bIns="65311" anchor="ctr" anchorCtr="1" compatLnSpc="0"/>
                <a:lstStyle>
                  <a:defPPr lvl="0">
                    <a:buSzPct val="45000"/>
                    <a:buFont typeface="StarSymbol"/>
                    <a:buNone/>
                  </a:defPPr>
                  <a:lvl1pPr lvl="0">
                    <a:buSzPct val="45000"/>
                    <a:buFont typeface="StarSymbol"/>
                    <a:buChar char="●"/>
                  </a:lvl1pPr>
                  <a:lvl2pPr lvl="1">
                    <a:buSzPct val="45000"/>
                    <a:buFont typeface="StarSymbol"/>
                    <a:buChar char="●"/>
                  </a:lvl2pPr>
                  <a:lvl3pPr lvl="2">
                    <a:buSzPct val="45000"/>
                    <a:buFont typeface="StarSymbol"/>
                    <a:buChar char="●"/>
                  </a:lvl3pPr>
                  <a:lvl4pPr lvl="3">
                    <a:buSzPct val="45000"/>
                    <a:buFont typeface="StarSymbol"/>
                    <a:buChar char="●"/>
                  </a:lvl4pPr>
                  <a:lvl5pPr lvl="4">
                    <a:buSzPct val="45000"/>
                    <a:buFont typeface="StarSymbol"/>
                    <a:buChar char="●"/>
                  </a:lvl5pPr>
                  <a:lvl6pPr lvl="5">
                    <a:buSzPct val="45000"/>
                    <a:buFont typeface="StarSymbol"/>
                    <a:buChar char="●"/>
                  </a:lvl6pPr>
                  <a:lvl7pPr lvl="6">
                    <a:buSzPct val="45000"/>
                    <a:buFont typeface="StarSymbol"/>
                    <a:buChar char="●"/>
                  </a:lvl7pPr>
                  <a:lvl8pPr lvl="7">
                    <a:buSzPct val="45000"/>
                    <a:buFont typeface="StarSymbol"/>
                    <a:buChar char="●"/>
                  </a:lvl8pPr>
                  <a:lvl9pPr lvl="8">
                    <a:buSzPct val="45000"/>
                    <a:buFont typeface="StarSymbol"/>
                    <a:buChar char="●"/>
                  </a:lvl9pPr>
                </a:lstStyle>
                <a:p>
                  <a:pPr hangingPunct="0">
                    <a:buNone/>
                  </a:pPr>
                  <a:endParaRPr lang="en-US" sz="1600" dirty="0">
                    <a:latin typeface="Arial" pitchFamily="18"/>
                    <a:ea typeface="ＭＳ Ｐゴシック" pitchFamily="2"/>
                    <a:cs typeface="Mangal" pitchFamily="2"/>
                  </a:endParaRPr>
                </a:p>
              </p:txBody>
            </p:sp>
            <p:sp>
              <p:nvSpPr>
                <p:cNvPr id="14" name="フリーフォーム 13"/>
                <p:cNvSpPr/>
                <p:nvPr/>
              </p:nvSpPr>
              <p:spPr>
                <a:xfrm>
                  <a:off x="6431457" y="4735489"/>
                  <a:ext cx="1818584" cy="397243"/>
                </a:xfrm>
                <a:custGeom>
                  <a:avLst/>
                  <a:gdLst/>
                  <a:ahLst/>
                  <a:cxnLst>
                    <a:cxn ang="3cd4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6600" h="800" fill="none">
                      <a:moveTo>
                        <a:pt x="6600" y="0"/>
                      </a:moveTo>
                      <a:lnTo>
                        <a:pt x="1600" y="0"/>
                      </a:lnTo>
                      <a:lnTo>
                        <a:pt x="0" y="800"/>
                      </a:lnTo>
                    </a:path>
                  </a:pathLst>
                </a:custGeom>
                <a:noFill/>
                <a:ln w="36000">
                  <a:solidFill>
                    <a:srgbClr val="FF0000"/>
                  </a:solidFill>
                  <a:prstDash val="solid"/>
                </a:ln>
              </p:spPr>
              <p:txBody>
                <a:bodyPr vert="horz" lIns="97967" tIns="57147" rIns="97967" bIns="57147" anchor="ctr" anchorCtr="1" compatLnSpc="0"/>
                <a:lstStyle>
                  <a:defPPr lvl="0">
                    <a:buSzPct val="45000"/>
                    <a:buFont typeface="StarSymbol"/>
                    <a:buNone/>
                  </a:defPPr>
                  <a:lvl1pPr lvl="0">
                    <a:buSzPct val="45000"/>
                    <a:buFont typeface="StarSymbol"/>
                    <a:buChar char="●"/>
                  </a:lvl1pPr>
                  <a:lvl2pPr lvl="1">
                    <a:buSzPct val="45000"/>
                    <a:buFont typeface="StarSymbol"/>
                    <a:buChar char="●"/>
                  </a:lvl2pPr>
                  <a:lvl3pPr lvl="2">
                    <a:buSzPct val="45000"/>
                    <a:buFont typeface="StarSymbol"/>
                    <a:buChar char="●"/>
                  </a:lvl3pPr>
                  <a:lvl4pPr lvl="3">
                    <a:buSzPct val="45000"/>
                    <a:buFont typeface="StarSymbol"/>
                    <a:buChar char="●"/>
                  </a:lvl4pPr>
                  <a:lvl5pPr lvl="4">
                    <a:buSzPct val="45000"/>
                    <a:buFont typeface="StarSymbol"/>
                    <a:buChar char="●"/>
                  </a:lvl5pPr>
                  <a:lvl6pPr lvl="5">
                    <a:buSzPct val="45000"/>
                    <a:buFont typeface="StarSymbol"/>
                    <a:buChar char="●"/>
                  </a:lvl6pPr>
                  <a:lvl7pPr lvl="6">
                    <a:buSzPct val="45000"/>
                    <a:buFont typeface="StarSymbol"/>
                    <a:buChar char="●"/>
                  </a:lvl7pPr>
                  <a:lvl8pPr lvl="7">
                    <a:buSzPct val="45000"/>
                    <a:buFont typeface="StarSymbol"/>
                    <a:buChar char="●"/>
                  </a:lvl8pPr>
                  <a:lvl9pPr lvl="8">
                    <a:buSzPct val="45000"/>
                    <a:buFont typeface="StarSymbol"/>
                    <a:buChar char="●"/>
                  </a:lvl9pPr>
                </a:lstStyle>
                <a:p>
                  <a:pPr hangingPunct="0">
                    <a:buNone/>
                  </a:pPr>
                  <a:endParaRPr lang="en-US" sz="1600" dirty="0">
                    <a:latin typeface="Arial" pitchFamily="18"/>
                    <a:ea typeface="ＭＳ Ｐゴシック" pitchFamily="2"/>
                    <a:cs typeface="Mangal" pitchFamily="2"/>
                  </a:endParaRPr>
                </a:p>
              </p:txBody>
            </p:sp>
            <p:sp>
              <p:nvSpPr>
                <p:cNvPr id="15" name="フリーフォーム 14"/>
                <p:cNvSpPr/>
                <p:nvPr/>
              </p:nvSpPr>
              <p:spPr>
                <a:xfrm>
                  <a:off x="6767737" y="5296313"/>
                  <a:ext cx="1592103" cy="320630"/>
                </a:xfrm>
                <a:custGeom>
                  <a:avLst/>
                  <a:gdLst/>
                  <a:ahLst/>
                  <a:cxnLst>
                    <a:cxn ang="3cd4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6200" h="500" fill="none">
                      <a:moveTo>
                        <a:pt x="6200" y="500"/>
                      </a:moveTo>
                      <a:lnTo>
                        <a:pt x="1200" y="50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36000">
                  <a:solidFill>
                    <a:srgbClr val="00FF00"/>
                  </a:solidFill>
                  <a:prstDash val="solid"/>
                </a:ln>
              </p:spPr>
              <p:txBody>
                <a:bodyPr vert="horz" lIns="97967" tIns="57147" rIns="97967" bIns="57147" anchor="ctr" anchorCtr="1" compatLnSpc="0"/>
                <a:lstStyle>
                  <a:defPPr lvl="0">
                    <a:buSzPct val="45000"/>
                    <a:buFont typeface="StarSymbol"/>
                    <a:buNone/>
                  </a:defPPr>
                  <a:lvl1pPr lvl="0">
                    <a:buSzPct val="45000"/>
                    <a:buFont typeface="StarSymbol"/>
                    <a:buChar char="●"/>
                  </a:lvl1pPr>
                  <a:lvl2pPr lvl="1">
                    <a:buSzPct val="45000"/>
                    <a:buFont typeface="StarSymbol"/>
                    <a:buChar char="●"/>
                  </a:lvl2pPr>
                  <a:lvl3pPr lvl="2">
                    <a:buSzPct val="45000"/>
                    <a:buFont typeface="StarSymbol"/>
                    <a:buChar char="●"/>
                  </a:lvl3pPr>
                  <a:lvl4pPr lvl="3">
                    <a:buSzPct val="45000"/>
                    <a:buFont typeface="StarSymbol"/>
                    <a:buChar char="●"/>
                  </a:lvl4pPr>
                  <a:lvl5pPr lvl="4">
                    <a:buSzPct val="45000"/>
                    <a:buFont typeface="StarSymbol"/>
                    <a:buChar char="●"/>
                  </a:lvl5pPr>
                  <a:lvl6pPr lvl="5">
                    <a:buSzPct val="45000"/>
                    <a:buFont typeface="StarSymbol"/>
                    <a:buChar char="●"/>
                  </a:lvl6pPr>
                  <a:lvl7pPr lvl="6">
                    <a:buSzPct val="45000"/>
                    <a:buFont typeface="StarSymbol"/>
                    <a:buChar char="●"/>
                  </a:lvl7pPr>
                  <a:lvl8pPr lvl="7">
                    <a:buSzPct val="45000"/>
                    <a:buFont typeface="StarSymbol"/>
                    <a:buChar char="●"/>
                  </a:lvl8pPr>
                  <a:lvl9pPr lvl="8">
                    <a:buSzPct val="45000"/>
                    <a:buFont typeface="StarSymbol"/>
                    <a:buChar char="●"/>
                  </a:lvl9pPr>
                </a:lstStyle>
                <a:p>
                  <a:pPr hangingPunct="0">
                    <a:buNone/>
                  </a:pPr>
                  <a:endParaRPr lang="en-US" sz="1600" dirty="0">
                    <a:latin typeface="Arial" pitchFamily="18"/>
                    <a:ea typeface="ＭＳ Ｐゴシック" pitchFamily="2"/>
                    <a:cs typeface="Mangal" pitchFamily="2"/>
                  </a:endParaRPr>
                </a:p>
              </p:txBody>
            </p:sp>
            <p:sp>
              <p:nvSpPr>
                <p:cNvPr id="16" name="タイトル 19"/>
                <p:cNvSpPr txBox="1">
                  <a:spLocks/>
                </p:cNvSpPr>
                <p:nvPr/>
              </p:nvSpPr>
              <p:spPr bwMode="auto">
                <a:xfrm>
                  <a:off x="7097137" y="4388002"/>
                  <a:ext cx="1398292" cy="3148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>
                  <a:defPPr lvl="0">
                    <a:buSzPct val="45000"/>
                    <a:buFont typeface="StarSymbol"/>
                    <a:buNone/>
                  </a:defPPr>
                  <a:lvl1pPr lvl="0">
                    <a:buSzPct val="45000"/>
                    <a:buFont typeface="StarSymbol"/>
                    <a:buChar char="●"/>
                  </a:lvl1pPr>
                  <a:lvl2pPr lvl="1">
                    <a:buSzPct val="45000"/>
                    <a:buFont typeface="StarSymbol"/>
                    <a:buChar char="●"/>
                  </a:lvl2pPr>
                  <a:lvl3pPr lvl="2">
                    <a:buSzPct val="45000"/>
                    <a:buFont typeface="StarSymbol"/>
                    <a:buChar char="●"/>
                  </a:lvl3pPr>
                  <a:lvl4pPr lvl="3">
                    <a:buSzPct val="45000"/>
                    <a:buFont typeface="StarSymbol"/>
                    <a:buChar char="●"/>
                  </a:lvl4pPr>
                  <a:lvl5pPr lvl="4">
                    <a:buSzPct val="45000"/>
                    <a:buFont typeface="StarSymbol"/>
                    <a:buChar char="●"/>
                  </a:lvl5pPr>
                  <a:lvl6pPr lvl="5">
                    <a:buSzPct val="45000"/>
                    <a:buFont typeface="StarSymbol"/>
                    <a:buChar char="●"/>
                  </a:lvl6pPr>
                  <a:lvl7pPr lvl="6">
                    <a:buSzPct val="45000"/>
                    <a:buFont typeface="StarSymbol"/>
                    <a:buChar char="●"/>
                  </a:lvl7pPr>
                  <a:lvl8pPr lvl="7">
                    <a:buSzPct val="45000"/>
                    <a:buFont typeface="StarSymbol"/>
                    <a:buChar char="●"/>
                  </a:lvl8pPr>
                  <a:lvl9pPr lvl="8">
                    <a:buSzPct val="45000"/>
                    <a:buFont typeface="StarSymbol"/>
                    <a:buChar char="●"/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Pct val="45000"/>
                    <a:buFont typeface="StarSymbol"/>
                    <a:buNone/>
                    <a:tabLst/>
                    <a:defRPr/>
                  </a:pPr>
                  <a:r>
                    <a:rPr kumimoji="1" lang="en-US" sz="2000" b="1" i="1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>
                        <a:outerShdw dist="17961" dir="2700000">
                          <a:scrgbClr r="0" g="0" b="0"/>
                        </a:outerShdw>
                      </a:effectLst>
                      <a:uLnTx/>
                      <a:uFillTx/>
                      <a:latin typeface="Century" pitchFamily="18"/>
                      <a:ea typeface="Meiryo UI" pitchFamily="50" charset="-128"/>
                      <a:cs typeface="+mj-cs"/>
                    </a:rPr>
                    <a:t>Major</a:t>
                  </a:r>
                  <a:endParaRPr kumimoji="1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dist="17961" dir="2700000">
                        <a:scrgbClr r="0" g="0" b="0"/>
                      </a:outerShdw>
                    </a:effectLst>
                    <a:uLnTx/>
                    <a:uFillTx/>
                    <a:latin typeface="Century" pitchFamily="18"/>
                    <a:ea typeface="Meiryo UI" pitchFamily="50" charset="-128"/>
                    <a:cs typeface="+mj-cs"/>
                  </a:endParaRPr>
                </a:p>
              </p:txBody>
            </p:sp>
            <p:sp>
              <p:nvSpPr>
                <p:cNvPr id="17" name="タイトル 20"/>
                <p:cNvSpPr txBox="1">
                  <a:spLocks/>
                </p:cNvSpPr>
                <p:nvPr/>
              </p:nvSpPr>
              <p:spPr bwMode="auto">
                <a:xfrm>
                  <a:off x="7206937" y="5302442"/>
                  <a:ext cx="1398292" cy="3148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>
                  <a:defPPr lvl="0">
                    <a:buSzPct val="45000"/>
                    <a:buFont typeface="StarSymbol"/>
                    <a:buNone/>
                  </a:defPPr>
                  <a:lvl1pPr lvl="0">
                    <a:buSzPct val="45000"/>
                    <a:buFont typeface="StarSymbol"/>
                    <a:buChar char="●"/>
                  </a:lvl1pPr>
                  <a:lvl2pPr lvl="1">
                    <a:buSzPct val="45000"/>
                    <a:buFont typeface="StarSymbol"/>
                    <a:buChar char="●"/>
                  </a:lvl2pPr>
                  <a:lvl3pPr lvl="2">
                    <a:buSzPct val="45000"/>
                    <a:buFont typeface="StarSymbol"/>
                    <a:buChar char="●"/>
                  </a:lvl3pPr>
                  <a:lvl4pPr lvl="3">
                    <a:buSzPct val="45000"/>
                    <a:buFont typeface="StarSymbol"/>
                    <a:buChar char="●"/>
                  </a:lvl4pPr>
                  <a:lvl5pPr lvl="4">
                    <a:buSzPct val="45000"/>
                    <a:buFont typeface="StarSymbol"/>
                    <a:buChar char="●"/>
                  </a:lvl5pPr>
                  <a:lvl6pPr lvl="5">
                    <a:buSzPct val="45000"/>
                    <a:buFont typeface="StarSymbol"/>
                    <a:buChar char="●"/>
                  </a:lvl6pPr>
                  <a:lvl7pPr lvl="6">
                    <a:buSzPct val="45000"/>
                    <a:buFont typeface="StarSymbol"/>
                    <a:buChar char="●"/>
                  </a:lvl7pPr>
                  <a:lvl8pPr lvl="7">
                    <a:buSzPct val="45000"/>
                    <a:buFont typeface="StarSymbol"/>
                    <a:buChar char="●"/>
                  </a:lvl8pPr>
                  <a:lvl9pPr lvl="8">
                    <a:buSzPct val="45000"/>
                    <a:buFont typeface="StarSymbol"/>
                    <a:buChar char="●"/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Pct val="45000"/>
                    <a:buFont typeface="StarSymbol"/>
                    <a:buNone/>
                    <a:tabLst/>
                    <a:defRPr/>
                  </a:pPr>
                  <a:r>
                    <a:rPr kumimoji="1" lang="en-US" sz="2000" b="1" i="1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FF00"/>
                      </a:solidFill>
                      <a:effectLst>
                        <a:outerShdw dist="17961" dir="2700000">
                          <a:scrgbClr r="0" g="0" b="0"/>
                        </a:outerShdw>
                      </a:effectLst>
                      <a:uLnTx/>
                      <a:uFillTx/>
                      <a:latin typeface="Century" pitchFamily="18"/>
                      <a:ea typeface="Meiryo UI" pitchFamily="50" charset="-128"/>
                      <a:cs typeface="+mj-cs"/>
                    </a:rPr>
                    <a:t>Minor</a:t>
                  </a:r>
                  <a:endParaRPr kumimoji="1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0FF00"/>
                    </a:solidFill>
                    <a:effectLst>
                      <a:outerShdw dist="17961" dir="2700000">
                        <a:scrgbClr r="0" g="0" b="0"/>
                      </a:outerShdw>
                    </a:effectLst>
                    <a:uLnTx/>
                    <a:uFillTx/>
                    <a:latin typeface="Century" pitchFamily="18"/>
                    <a:ea typeface="Meiryo UI" pitchFamily="50" charset="-128"/>
                    <a:cs typeface="+mj-cs"/>
                  </a:endParaRPr>
                </a:p>
              </p:txBody>
            </p:sp>
          </p:grpSp>
        </p:grpSp>
      </p:grpSp>
      <p:grpSp>
        <p:nvGrpSpPr>
          <p:cNvPr id="26" name="グループ化 20"/>
          <p:cNvGrpSpPr>
            <a:grpSpLocks noChangeAspect="1"/>
          </p:cNvGrpSpPr>
          <p:nvPr/>
        </p:nvGrpSpPr>
        <p:grpSpPr>
          <a:xfrm>
            <a:off x="3686268" y="1268760"/>
            <a:ext cx="5350228" cy="3744416"/>
            <a:chOff x="5220072" y="1136060"/>
            <a:chExt cx="5377385" cy="3763420"/>
          </a:xfrm>
        </p:grpSpPr>
        <p:pic>
          <p:nvPicPr>
            <p:cNvPr id="22" name="図プレースホルダ 2"/>
            <p:cNvPicPr>
              <a:picLocks noChangeAspect="1"/>
            </p:cNvPicPr>
            <p:nvPr/>
          </p:nvPicPr>
          <p:blipFill>
            <a:blip r:embed="rId5" cstate="print">
              <a:alphaModFix/>
              <a:lum/>
            </a:blip>
            <a:srcRect t="6416"/>
            <a:stretch>
              <a:fillRect/>
            </a:stretch>
          </p:blipFill>
          <p:spPr>
            <a:xfrm>
              <a:off x="5220072" y="1136060"/>
              <a:ext cx="5224819" cy="33161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テキスト ボックス 4"/>
            <p:cNvSpPr/>
            <p:nvPr/>
          </p:nvSpPr>
          <p:spPr>
            <a:xfrm>
              <a:off x="6817774" y="4187362"/>
              <a:ext cx="3779683" cy="712118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81639" tIns="40820" rIns="81639" bIns="40820" anchor="t" compatLnSpc="0">
              <a:spAutoFit/>
            </a:bodyPr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>
                <a:buNone/>
              </a:pPr>
              <a:r>
                <a:rPr lang="en-US" dirty="0" smtClean="0">
                  <a:solidFill>
                    <a:srgbClr val="FF0000"/>
                  </a:solidFill>
                  <a:ea typeface="ＭＳ Ｐゴシック" pitchFamily="2"/>
                  <a:cs typeface="Mangal" pitchFamily="2"/>
                </a:rPr>
                <a:t>Red</a:t>
              </a:r>
              <a:r>
                <a:rPr lang="en-US" sz="2000" dirty="0" smtClean="0"/>
                <a:t>  : </a:t>
              </a:r>
              <a:r>
                <a:rPr lang="en-US" sz="2000" dirty="0"/>
                <a:t>best focus layer</a:t>
              </a:r>
              <a:endParaRPr lang="en-US" dirty="0">
                <a:solidFill>
                  <a:srgbClr val="FFFFFF"/>
                </a:solidFill>
                <a:ea typeface="ＭＳ Ｐゴシック" pitchFamily="2"/>
                <a:cs typeface="Mangal" pitchFamily="2"/>
              </a:endParaRPr>
            </a:p>
            <a:p>
              <a:pPr>
                <a:buNone/>
              </a:pPr>
              <a:r>
                <a:rPr lang="en-US" dirty="0">
                  <a:solidFill>
                    <a:srgbClr val="0000FF"/>
                  </a:solidFill>
                  <a:ea typeface="ＭＳ Ｐゴシック" pitchFamily="2"/>
                  <a:cs typeface="Mangal" pitchFamily="2"/>
                </a:rPr>
                <a:t>Blue</a:t>
              </a:r>
              <a:r>
                <a:rPr lang="en-US" sz="2000" dirty="0"/>
                <a:t> </a:t>
              </a:r>
              <a:r>
                <a:rPr lang="en-US" sz="2000" dirty="0" smtClean="0"/>
                <a:t>: </a:t>
              </a:r>
              <a:r>
                <a:rPr lang="en-US" sz="2000" dirty="0"/>
                <a:t>defocus layer  </a:t>
              </a:r>
              <a:endParaRPr lang="en-US" dirty="0">
                <a:solidFill>
                  <a:srgbClr val="FFFFFF"/>
                </a:solidFill>
                <a:ea typeface="ＭＳ Ｐゴシック" pitchFamily="2"/>
                <a:cs typeface="Mangal" pitchFamily="2"/>
              </a:endParaRP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 rot="16200000">
              <a:off x="9138938" y="2715432"/>
              <a:ext cx="2285858" cy="326047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>
              <a:spAutoFit/>
            </a:bodyPr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 hangingPunct="0">
                <a:buNone/>
              </a:pPr>
              <a:r>
                <a:rPr lang="en-US" sz="2000" b="1" dirty="0">
                  <a:latin typeface="Arial" pitchFamily="18"/>
                  <a:ea typeface="ＭＳ Ｐゴシック" pitchFamily="2"/>
                  <a:cs typeface="Mangal" pitchFamily="2"/>
                </a:rPr>
                <a:t>Focus direction</a:t>
              </a:r>
            </a:p>
          </p:txBody>
        </p:sp>
        <p:sp>
          <p:nvSpPr>
            <p:cNvPr id="25" name="直線コネクタ 24"/>
            <p:cNvSpPr/>
            <p:nvPr/>
          </p:nvSpPr>
          <p:spPr>
            <a:xfrm>
              <a:off x="10063478" y="1670039"/>
              <a:ext cx="0" cy="2288477"/>
            </a:xfrm>
            <a:prstGeom prst="line">
              <a:avLst/>
            </a:prstGeom>
            <a:noFill/>
            <a:ln w="36000">
              <a:solidFill>
                <a:schemeClr val="tx1"/>
              </a:solidFill>
              <a:prstDash val="solid"/>
              <a:headEnd type="arrow"/>
              <a:tailEnd type="arrow"/>
            </a:ln>
          </p:spPr>
          <p:txBody>
            <a:bodyPr vert="horz" lIns="97967" tIns="57147" rIns="97967" bIns="57147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buNone/>
              </a:pPr>
              <a:endParaRPr lang="en-US" sz="1400" dirty="0">
                <a:latin typeface="Arial" pitchFamily="18"/>
                <a:ea typeface="ＭＳ Ｐゴシック" pitchFamily="2"/>
                <a:cs typeface="Mangal" pitchFamily="2"/>
              </a:endParaRPr>
            </a:p>
          </p:txBody>
        </p:sp>
      </p:grpSp>
      <p:sp>
        <p:nvSpPr>
          <p:cNvPr id="28" name="正方形/長方形 27"/>
          <p:cNvSpPr/>
          <p:nvPr/>
        </p:nvSpPr>
        <p:spPr>
          <a:xfrm>
            <a:off x="5709585" y="1484784"/>
            <a:ext cx="8066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1 view</a:t>
            </a:r>
            <a:endParaRPr lang="ja-JP" altLang="en-US" dirty="0"/>
          </a:p>
        </p:txBody>
      </p:sp>
      <p:grpSp>
        <p:nvGrpSpPr>
          <p:cNvPr id="27" name="グループ化 37"/>
          <p:cNvGrpSpPr>
            <a:grpSpLocks noChangeAspect="1"/>
          </p:cNvGrpSpPr>
          <p:nvPr/>
        </p:nvGrpSpPr>
        <p:grpSpPr>
          <a:xfrm>
            <a:off x="3347864" y="1124744"/>
            <a:ext cx="1201635" cy="2079233"/>
            <a:chOff x="5580112" y="4293096"/>
            <a:chExt cx="915531" cy="1584176"/>
          </a:xfrm>
        </p:grpSpPr>
        <p:pic>
          <p:nvPicPr>
            <p:cNvPr id="30" name="図 29"/>
            <p:cNvPicPr>
              <a:picLocks noChangeAspect="1"/>
            </p:cNvPicPr>
            <p:nvPr/>
          </p:nvPicPr>
          <p:blipFill>
            <a:blip r:embed="rId6" cstate="print">
              <a:alphaModFix/>
              <a:lum/>
            </a:blip>
            <a:srcRect l="32000" t="17699" r="42571" b="17404"/>
            <a:stretch>
              <a:fillRect/>
            </a:stretch>
          </p:blipFill>
          <p:spPr>
            <a:xfrm>
              <a:off x="5580112" y="4293096"/>
              <a:ext cx="915531" cy="15841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cxnSp>
          <p:nvCxnSpPr>
            <p:cNvPr id="34" name="直線矢印コネクタ 33"/>
            <p:cNvCxnSpPr/>
            <p:nvPr/>
          </p:nvCxnSpPr>
          <p:spPr>
            <a:xfrm>
              <a:off x="5868144" y="5157192"/>
              <a:ext cx="0" cy="56160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正方形/長方形 35"/>
            <p:cNvSpPr/>
            <p:nvPr/>
          </p:nvSpPr>
          <p:spPr>
            <a:xfrm rot="16200000">
              <a:off x="5490839" y="5202886"/>
              <a:ext cx="6527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 smtClean="0"/>
                <a:t>1 um</a:t>
              </a:r>
              <a:endParaRPr lang="ja-JP" altLang="en-US" dirty="0"/>
            </a:p>
          </p:txBody>
        </p:sp>
      </p:grpSp>
      <p:grpSp>
        <p:nvGrpSpPr>
          <p:cNvPr id="33" name="グループ化 38"/>
          <p:cNvGrpSpPr/>
          <p:nvPr/>
        </p:nvGrpSpPr>
        <p:grpSpPr>
          <a:xfrm>
            <a:off x="3923928" y="1196752"/>
            <a:ext cx="1656184" cy="2736304"/>
            <a:chOff x="4283928" y="1052736"/>
            <a:chExt cx="1656184" cy="2736304"/>
          </a:xfrm>
        </p:grpSpPr>
        <p:sp>
          <p:nvSpPr>
            <p:cNvPr id="29" name="フリーフォーム 28"/>
            <p:cNvSpPr/>
            <p:nvPr/>
          </p:nvSpPr>
          <p:spPr>
            <a:xfrm>
              <a:off x="5580112" y="3068960"/>
              <a:ext cx="360000" cy="72000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36000">
              <a:solidFill>
                <a:srgbClr val="FF0000"/>
              </a:solidFill>
              <a:prstDash val="solid"/>
            </a:ln>
          </p:spPr>
          <p:txBody>
            <a:bodyPr vert="horz" lIns="108000" tIns="63000" rIns="108000" bIns="63000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endParaRPr>
            </a:p>
          </p:txBody>
        </p:sp>
        <p:sp>
          <p:nvSpPr>
            <p:cNvPr id="31" name="直線コネクタ 30"/>
            <p:cNvSpPr/>
            <p:nvPr/>
          </p:nvSpPr>
          <p:spPr>
            <a:xfrm flipH="1" flipV="1">
              <a:off x="4283928" y="3068960"/>
              <a:ext cx="1440080" cy="720080"/>
            </a:xfrm>
            <a:prstGeom prst="line">
              <a:avLst/>
            </a:prstGeom>
            <a:noFill/>
            <a:ln w="36000">
              <a:solidFill>
                <a:srgbClr val="FF0000"/>
              </a:solidFill>
              <a:prstDash val="solid"/>
            </a:ln>
          </p:spPr>
          <p:txBody>
            <a:bodyPr vert="horz" lIns="108000" tIns="63000" rIns="108000" bIns="63000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endParaRPr>
            </a:p>
          </p:txBody>
        </p:sp>
        <p:sp>
          <p:nvSpPr>
            <p:cNvPr id="32" name="直線コネクタ 31"/>
            <p:cNvSpPr/>
            <p:nvPr/>
          </p:nvSpPr>
          <p:spPr>
            <a:xfrm>
              <a:off x="4932000" y="1052736"/>
              <a:ext cx="864016" cy="2016064"/>
            </a:xfrm>
            <a:prstGeom prst="line">
              <a:avLst/>
            </a:prstGeom>
            <a:noFill/>
            <a:ln w="36000">
              <a:solidFill>
                <a:srgbClr val="FF0000"/>
              </a:solidFill>
              <a:prstDash val="solid"/>
            </a:ln>
          </p:spPr>
          <p:txBody>
            <a:bodyPr vert="horz" lIns="108000" tIns="63000" rIns="108000" bIns="63000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endParaRPr>
            </a:p>
          </p:txBody>
        </p:sp>
      </p:grpSp>
      <p:sp>
        <p:nvSpPr>
          <p:cNvPr id="40" name="正方形/長方形 39"/>
          <p:cNvSpPr/>
          <p:nvPr/>
        </p:nvSpPr>
        <p:spPr>
          <a:xfrm>
            <a:off x="4211960" y="4869160"/>
            <a:ext cx="475482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dirty="0" smtClean="0"/>
              <a:t>Candidate events are automatically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detected </a:t>
            </a:r>
          </a:p>
          <a:p>
            <a:pPr lvl="0">
              <a:defRPr/>
            </a:pPr>
            <a:r>
              <a:rPr lang="en-US" altLang="ja-JP" sz="2000" dirty="0" smtClean="0"/>
              <a:t>mainly with </a:t>
            </a:r>
            <a:r>
              <a:rPr lang="en-US" altLang="ja-JP" sz="2000" b="1" u="sng" dirty="0" err="1" smtClean="0"/>
              <a:t>Ellipticity</a:t>
            </a:r>
            <a:r>
              <a:rPr lang="en-US" altLang="ja-JP" sz="2000" dirty="0" smtClean="0"/>
              <a:t>.</a:t>
            </a:r>
          </a:p>
          <a:p>
            <a:pPr lvl="0" hangingPunct="0"/>
            <a:endParaRPr lang="en-US" altLang="ja-JP" sz="2000" dirty="0" smtClean="0"/>
          </a:p>
          <a:p>
            <a:pPr lvl="0" hangingPunct="0"/>
            <a:r>
              <a:rPr lang="en-US" altLang="ja-JP" sz="2000" dirty="0" smtClean="0"/>
              <a:t>-3D position information</a:t>
            </a:r>
          </a:p>
          <a:p>
            <a:pPr lvl="0" hangingPunct="0"/>
            <a:r>
              <a:rPr lang="en-US" altLang="ja-JP" sz="2000" dirty="0" smtClean="0"/>
              <a:t>-Brightness, Shape, Area</a:t>
            </a:r>
          </a:p>
          <a:p>
            <a:pPr lvl="0" hangingPunct="0"/>
            <a:r>
              <a:rPr lang="en-US" altLang="ja-JP" sz="2000" dirty="0" smtClean="0"/>
              <a:t>-Angle			etc.</a:t>
            </a:r>
          </a:p>
        </p:txBody>
      </p:sp>
      <p:sp>
        <p:nvSpPr>
          <p:cNvPr id="42" name="正方形/長方形 41"/>
          <p:cNvSpPr/>
          <p:nvPr/>
        </p:nvSpPr>
        <p:spPr>
          <a:xfrm>
            <a:off x="323528" y="908720"/>
            <a:ext cx="23198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400" b="1" dirty="0" smtClean="0"/>
              <a:t>Fitting as ellipse</a:t>
            </a:r>
            <a:endParaRPr lang="ja-JP" altLang="en-US" sz="2400" b="1" dirty="0"/>
          </a:p>
        </p:txBody>
      </p:sp>
      <p:sp>
        <p:nvSpPr>
          <p:cNvPr id="43" name="正方形/長方形 42"/>
          <p:cNvSpPr/>
          <p:nvPr/>
        </p:nvSpPr>
        <p:spPr>
          <a:xfrm>
            <a:off x="5076056" y="940658"/>
            <a:ext cx="27142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400" b="1" dirty="0" smtClean="0"/>
              <a:t>Best focus selection</a:t>
            </a:r>
            <a:endParaRPr lang="ja-JP" altLang="en-US" sz="2400" b="1" dirty="0"/>
          </a:p>
        </p:txBody>
      </p:sp>
      <p:sp>
        <p:nvSpPr>
          <p:cNvPr id="39" name="正方形/長方形 38"/>
          <p:cNvSpPr/>
          <p:nvPr/>
        </p:nvSpPr>
        <p:spPr>
          <a:xfrm>
            <a:off x="755576" y="4149080"/>
            <a:ext cx="12282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 smtClean="0">
                <a:solidFill>
                  <a:schemeClr val="bg1"/>
                </a:solidFill>
              </a:rPr>
              <a:t>Ellipse fit</a:t>
            </a:r>
            <a:endParaRPr lang="ja-JP" alt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ka\Pictures\091110\XrayMicroscope_SP8\PB100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933056"/>
            <a:ext cx="3672408" cy="2867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Readout</a:t>
            </a:r>
            <a:r>
              <a:rPr kumimoji="1" lang="ja-JP" altLang="en-U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ja-JP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Concept</a:t>
            </a:r>
            <a:endParaRPr kumimoji="1" lang="ja-JP" alt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25</a:t>
            </a:fld>
            <a:endParaRPr kumimoji="1" lang="ja-JP" alt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 l="5051" t="4596" r="6566" b="3506"/>
          <a:stretch>
            <a:fillRect/>
          </a:stretch>
        </p:blipFill>
        <p:spPr bwMode="auto">
          <a:xfrm>
            <a:off x="179512" y="1052736"/>
            <a:ext cx="3685322" cy="280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グループ化 13"/>
          <p:cNvGrpSpPr/>
          <p:nvPr/>
        </p:nvGrpSpPr>
        <p:grpSpPr>
          <a:xfrm>
            <a:off x="4067944" y="1346448"/>
            <a:ext cx="4392488" cy="2298576"/>
            <a:chOff x="4067944" y="971436"/>
            <a:chExt cx="4392488" cy="2298576"/>
          </a:xfrm>
        </p:grpSpPr>
        <p:sp>
          <p:nvSpPr>
            <p:cNvPr id="9" name="角丸四角形 8"/>
            <p:cNvSpPr/>
            <p:nvPr/>
          </p:nvSpPr>
          <p:spPr>
            <a:xfrm>
              <a:off x="4211960" y="1124744"/>
              <a:ext cx="4248472" cy="2145268"/>
            </a:xfrm>
            <a:prstGeom prst="roundRect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endParaRPr lang="en-US" altLang="ja-JP" sz="2400" dirty="0" smtClean="0">
                <a:solidFill>
                  <a:schemeClr val="bg1">
                    <a:lumMod val="75000"/>
                  </a:schemeClr>
                </a:solidFill>
              </a:endParaRPr>
            </a:p>
            <a:p>
              <a:r>
                <a:rPr lang="en-US" altLang="ja-JP" sz="2400" dirty="0" smtClean="0">
                  <a:solidFill>
                    <a:schemeClr val="bg1">
                      <a:lumMod val="75000"/>
                    </a:schemeClr>
                  </a:solidFill>
                </a:rPr>
                <a:t>candidate selection</a:t>
              </a:r>
            </a:p>
            <a:p>
              <a:pPr>
                <a:buFont typeface="Arial" pitchFamily="34" charset="0"/>
                <a:buChar char="•"/>
              </a:pPr>
              <a:r>
                <a:rPr lang="en-US" altLang="ja-JP" sz="2400" dirty="0" smtClean="0">
                  <a:solidFill>
                    <a:schemeClr val="bg1">
                      <a:lumMod val="75000"/>
                    </a:schemeClr>
                  </a:solidFill>
                </a:rPr>
                <a:t> fast &amp; automatic 3D selection</a:t>
              </a:r>
            </a:p>
            <a:p>
              <a:pPr>
                <a:buFont typeface="Arial" pitchFamily="34" charset="0"/>
                <a:buChar char="•"/>
              </a:pPr>
              <a:r>
                <a:rPr lang="en-US" altLang="ja-JP" sz="2400" dirty="0" smtClean="0">
                  <a:solidFill>
                    <a:schemeClr val="bg1">
                      <a:lumMod val="75000"/>
                    </a:schemeClr>
                  </a:solidFill>
                </a:rPr>
                <a:t> ellipse-fitting for candidates</a:t>
              </a:r>
            </a:p>
            <a:p>
              <a:pPr>
                <a:buFont typeface="Arial" pitchFamily="34" charset="0"/>
                <a:buChar char="•"/>
              </a:pPr>
              <a:r>
                <a:rPr lang="en-US" altLang="ja-JP" sz="2400" dirty="0" smtClean="0">
                  <a:solidFill>
                    <a:schemeClr val="bg1">
                      <a:lumMod val="75000"/>
                    </a:schemeClr>
                  </a:solidFill>
                </a:rPr>
                <a:t> </a:t>
              </a:r>
              <a:r>
                <a:rPr lang="ja-JP" altLang="en-US" sz="2400" dirty="0" smtClean="0">
                  <a:solidFill>
                    <a:schemeClr val="bg1">
                      <a:lumMod val="75000"/>
                    </a:schemeClr>
                  </a:solidFill>
                </a:rPr>
                <a:t>⊿</a:t>
              </a:r>
              <a:r>
                <a:rPr lang="en-US" altLang="ja-JP" sz="2400" dirty="0" smtClean="0">
                  <a:solidFill>
                    <a:schemeClr val="bg1">
                      <a:lumMod val="75000"/>
                    </a:schemeClr>
                  </a:solidFill>
                </a:rPr>
                <a:t>x ~ 250 nm</a:t>
              </a:r>
            </a:p>
          </p:txBody>
        </p:sp>
        <p:sp>
          <p:nvSpPr>
            <p:cNvPr id="8" name="角丸四角形 7"/>
            <p:cNvSpPr/>
            <p:nvPr/>
          </p:nvSpPr>
          <p:spPr>
            <a:xfrm>
              <a:off x="4067944" y="971436"/>
              <a:ext cx="2880320" cy="5107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altLang="ja-JP" sz="2400" b="1" dirty="0" smtClean="0">
                  <a:solidFill>
                    <a:schemeClr val="bg1">
                      <a:lumMod val="75000"/>
                    </a:schemeClr>
                  </a:solidFill>
                </a:rPr>
                <a:t>Optical microscope</a:t>
              </a:r>
            </a:p>
          </p:txBody>
        </p:sp>
      </p:grpSp>
      <p:grpSp>
        <p:nvGrpSpPr>
          <p:cNvPr id="7" name="グループ化 11"/>
          <p:cNvGrpSpPr/>
          <p:nvPr/>
        </p:nvGrpSpPr>
        <p:grpSpPr>
          <a:xfrm>
            <a:off x="3923928" y="4221088"/>
            <a:ext cx="5040560" cy="2310978"/>
            <a:chOff x="35496" y="4574406"/>
            <a:chExt cx="5040560" cy="2310978"/>
          </a:xfrm>
        </p:grpSpPr>
        <p:sp>
          <p:nvSpPr>
            <p:cNvPr id="10" name="角丸四角形 9"/>
            <p:cNvSpPr/>
            <p:nvPr/>
          </p:nvSpPr>
          <p:spPr>
            <a:xfrm>
              <a:off x="251520" y="4740116"/>
              <a:ext cx="4824536" cy="2145268"/>
            </a:xfrm>
            <a:prstGeom prst="roundRect">
              <a:avLst/>
            </a:prstGeom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endParaRPr lang="en-US" altLang="ja-JP" sz="2400" dirty="0" smtClean="0"/>
            </a:p>
            <a:p>
              <a:r>
                <a:rPr lang="en-US" altLang="ja-JP" sz="2400" dirty="0" smtClean="0"/>
                <a:t>signal confirmation</a:t>
              </a:r>
            </a:p>
            <a:p>
              <a:pPr>
                <a:buFont typeface="Arial" pitchFamily="34" charset="0"/>
                <a:buChar char="•"/>
              </a:pPr>
              <a:r>
                <a:rPr lang="en-US" altLang="ja-JP" sz="2400" dirty="0" smtClean="0"/>
                <a:t> non-destructive &amp; high resolution</a:t>
              </a:r>
            </a:p>
            <a:p>
              <a:pPr>
                <a:buFont typeface="Arial" pitchFamily="34" charset="0"/>
                <a:buChar char="•"/>
              </a:pPr>
              <a:r>
                <a:rPr lang="en-US" altLang="ja-JP" sz="2400" dirty="0" smtClean="0"/>
                <a:t> observing grains one by one</a:t>
              </a:r>
            </a:p>
            <a:p>
              <a:pPr>
                <a:buFont typeface="Arial" pitchFamily="34" charset="0"/>
                <a:buChar char="•"/>
              </a:pPr>
              <a:r>
                <a:rPr lang="ja-JP" altLang="en-US" sz="2400" dirty="0" smtClean="0"/>
                <a:t> ⊿</a:t>
              </a:r>
              <a:r>
                <a:rPr lang="en-US" altLang="ja-JP" sz="2400" dirty="0" smtClean="0"/>
                <a:t>x &lt; 70nm </a:t>
              </a:r>
            </a:p>
          </p:txBody>
        </p:sp>
        <p:sp>
          <p:nvSpPr>
            <p:cNvPr id="11" name="角丸四角形 10"/>
            <p:cNvSpPr/>
            <p:nvPr/>
          </p:nvSpPr>
          <p:spPr>
            <a:xfrm>
              <a:off x="35496" y="4574406"/>
              <a:ext cx="2592288" cy="5107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400" b="1" dirty="0" smtClean="0"/>
                <a:t>X-ray microscope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z="3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Confirmation by X-ray microscope </a:t>
            </a:r>
            <a:endParaRPr lang="ja-JP" altLang="en-US" sz="36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5" name="スライド番号プレースホルダ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26</a:t>
            </a:fld>
            <a:endParaRPr kumimoji="1" lang="ja-JP" altLang="en-US"/>
          </a:p>
        </p:txBody>
      </p:sp>
      <p:pic>
        <p:nvPicPr>
          <p:cNvPr id="44035" name="Picture 4" descr="fig5.png (500×223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500" y="1052736"/>
            <a:ext cx="47625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テキスト ボックス 14"/>
          <p:cNvSpPr txBox="1">
            <a:spLocks noChangeArrowheads="1"/>
          </p:cNvSpPr>
          <p:nvPr/>
        </p:nvSpPr>
        <p:spPr bwMode="auto">
          <a:xfrm>
            <a:off x="4500587" y="1042889"/>
            <a:ext cx="2879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SPring-8 @ Japan</a:t>
            </a:r>
            <a:endParaRPr lang="ja-JP" altLang="en-US" dirty="0">
              <a:solidFill>
                <a:schemeClr val="bg1"/>
              </a:solidFill>
            </a:endParaRPr>
          </a:p>
        </p:txBody>
      </p:sp>
      <p:grpSp>
        <p:nvGrpSpPr>
          <p:cNvPr id="2" name="グループ化 25"/>
          <p:cNvGrpSpPr>
            <a:grpSpLocks/>
          </p:cNvGrpSpPr>
          <p:nvPr/>
        </p:nvGrpSpPr>
        <p:grpSpPr bwMode="auto">
          <a:xfrm>
            <a:off x="314230" y="3429000"/>
            <a:ext cx="5194395" cy="2528887"/>
            <a:chOff x="745830" y="3789040"/>
            <a:chExt cx="5194322" cy="2529572"/>
          </a:xfrm>
        </p:grpSpPr>
        <p:pic>
          <p:nvPicPr>
            <p:cNvPr id="4404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b="-1926"/>
            <a:stretch>
              <a:fillRect/>
            </a:stretch>
          </p:blipFill>
          <p:spPr bwMode="auto">
            <a:xfrm>
              <a:off x="899592" y="3789040"/>
              <a:ext cx="4689648" cy="17369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045" name="テキスト ボックス 12"/>
            <p:cNvSpPr txBox="1">
              <a:spLocks noChangeArrowheads="1"/>
            </p:cNvSpPr>
            <p:nvPr/>
          </p:nvSpPr>
          <p:spPr bwMode="auto">
            <a:xfrm rot="16200000">
              <a:off x="210416" y="4396424"/>
              <a:ext cx="144016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b="1" dirty="0">
                  <a:solidFill>
                    <a:srgbClr val="FF0000"/>
                  </a:solidFill>
                </a:rPr>
                <a:t>8keV X-ray </a:t>
              </a:r>
              <a:endParaRPr lang="ja-JP" alt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16" name="直線コネクタ 15"/>
            <p:cNvCxnSpPr/>
            <p:nvPr/>
          </p:nvCxnSpPr>
          <p:spPr>
            <a:xfrm>
              <a:off x="2411190" y="5445250"/>
              <a:ext cx="360357" cy="57641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 flipH="1">
              <a:off x="3060468" y="5157836"/>
              <a:ext cx="431794" cy="86383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48" name="テキスト ボックス 19"/>
            <p:cNvSpPr txBox="1">
              <a:spLocks noChangeArrowheads="1"/>
            </p:cNvSpPr>
            <p:nvPr/>
          </p:nvSpPr>
          <p:spPr bwMode="auto">
            <a:xfrm>
              <a:off x="2339752" y="5949280"/>
              <a:ext cx="158417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/>
                <a:t>Zone plate</a:t>
              </a:r>
              <a:endParaRPr lang="ja-JP" altLang="en-US"/>
            </a:p>
          </p:txBody>
        </p:sp>
        <p:cxnSp>
          <p:nvCxnSpPr>
            <p:cNvPr id="22" name="直線コネクタ 21"/>
            <p:cNvCxnSpPr/>
            <p:nvPr/>
          </p:nvCxnSpPr>
          <p:spPr>
            <a:xfrm>
              <a:off x="3852619" y="5229292"/>
              <a:ext cx="287333" cy="6478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50" name="テキスト ボックス 23"/>
            <p:cNvSpPr txBox="1">
              <a:spLocks noChangeArrowheads="1"/>
            </p:cNvSpPr>
            <p:nvPr/>
          </p:nvSpPr>
          <p:spPr bwMode="auto">
            <a:xfrm>
              <a:off x="3491880" y="5939988"/>
              <a:ext cx="244827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/>
                <a:t>Zernike phase plate</a:t>
              </a:r>
              <a:endParaRPr lang="ja-JP" altLang="en-US"/>
            </a:p>
          </p:txBody>
        </p:sp>
      </p:grpSp>
      <p:sp>
        <p:nvSpPr>
          <p:cNvPr id="44041" name="テキスト ボックス 27"/>
          <p:cNvSpPr txBox="1">
            <a:spLocks noChangeArrowheads="1"/>
          </p:cNvSpPr>
          <p:nvPr/>
        </p:nvSpPr>
        <p:spPr bwMode="auto">
          <a:xfrm>
            <a:off x="5364163" y="3284984"/>
            <a:ext cx="3529012" cy="12001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altLang="ja-JP" b="1" dirty="0">
                <a:solidFill>
                  <a:schemeClr val="accent3"/>
                </a:solidFill>
              </a:rPr>
              <a:t>-Thickness of film : 100µm</a:t>
            </a:r>
          </a:p>
          <a:p>
            <a:r>
              <a:rPr lang="en-US" altLang="ja-JP" b="1" dirty="0">
                <a:solidFill>
                  <a:schemeClr val="accent3"/>
                </a:solidFill>
              </a:rPr>
              <a:t>-Focal depth : </a:t>
            </a:r>
            <a:r>
              <a:rPr lang="en-US" altLang="ja-JP" b="1" dirty="0" smtClean="0">
                <a:solidFill>
                  <a:schemeClr val="accent3"/>
                </a:solidFill>
              </a:rPr>
              <a:t>70µm</a:t>
            </a:r>
            <a:endParaRPr lang="en-US" altLang="ja-JP" b="1" dirty="0">
              <a:solidFill>
                <a:schemeClr val="accent3"/>
              </a:solidFill>
            </a:endParaRPr>
          </a:p>
          <a:p>
            <a:r>
              <a:rPr lang="en-US" altLang="ja-JP" b="1" dirty="0">
                <a:solidFill>
                  <a:schemeClr val="accent3"/>
                </a:solidFill>
              </a:rPr>
              <a:t>-Type of optics: phase contrast </a:t>
            </a:r>
          </a:p>
          <a:p>
            <a:r>
              <a:rPr lang="en-US" altLang="ja-JP" b="1" dirty="0">
                <a:solidFill>
                  <a:schemeClr val="accent3"/>
                </a:solidFill>
              </a:rPr>
              <a:t>-X-ray Energy : 8keV</a:t>
            </a:r>
            <a:endParaRPr lang="ja-JP" altLang="en-US" b="1" dirty="0">
              <a:solidFill>
                <a:schemeClr val="accent3"/>
              </a:solidFill>
            </a:endParaRPr>
          </a:p>
        </p:txBody>
      </p:sp>
      <p:sp>
        <p:nvSpPr>
          <p:cNvPr id="44043" name="テキスト ボックス 24"/>
          <p:cNvSpPr txBox="1">
            <a:spLocks noChangeArrowheads="1"/>
          </p:cNvSpPr>
          <p:nvPr/>
        </p:nvSpPr>
        <p:spPr bwMode="auto">
          <a:xfrm>
            <a:off x="179512" y="5949280"/>
            <a:ext cx="475252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800" u="sng" dirty="0"/>
              <a:t>System is almost ready </a:t>
            </a:r>
            <a:endParaRPr lang="en-US" altLang="ja-JP" sz="2800" u="sng" dirty="0" smtClean="0"/>
          </a:p>
          <a:p>
            <a:r>
              <a:rPr lang="en-US" altLang="ja-JP" sz="2800" u="sng" dirty="0" smtClean="0"/>
              <a:t>for </a:t>
            </a:r>
            <a:r>
              <a:rPr lang="en-US" altLang="ja-JP" sz="2800" u="sng" dirty="0"/>
              <a:t>realistic dark matter search.</a:t>
            </a:r>
            <a:endParaRPr lang="ja-JP" altLang="en-US" sz="2800" u="sng" dirty="0"/>
          </a:p>
        </p:txBody>
      </p:sp>
      <p:pic>
        <p:nvPicPr>
          <p:cNvPr id="34818" name="Picture 2" descr="s-japan.jpg (320×293)"/>
          <p:cNvPicPr>
            <a:picLocks noChangeAspect="1" noChangeArrowheads="1"/>
          </p:cNvPicPr>
          <p:nvPr/>
        </p:nvPicPr>
        <p:blipFill>
          <a:blip r:embed="rId5" cstate="print"/>
          <a:srcRect l="8370" t="12901" r="5501" b="7114"/>
          <a:stretch>
            <a:fillRect/>
          </a:stretch>
        </p:blipFill>
        <p:spPr bwMode="auto">
          <a:xfrm>
            <a:off x="971600" y="764704"/>
            <a:ext cx="2963942" cy="2520280"/>
          </a:xfrm>
          <a:prstGeom prst="rect">
            <a:avLst/>
          </a:prstGeom>
          <a:noFill/>
        </p:spPr>
      </p:pic>
      <p:cxnSp>
        <p:nvCxnSpPr>
          <p:cNvPr id="21" name="直線コネクタ 20"/>
          <p:cNvCxnSpPr/>
          <p:nvPr/>
        </p:nvCxnSpPr>
        <p:spPr>
          <a:xfrm flipV="1">
            <a:off x="1907704" y="1124744"/>
            <a:ext cx="2448272" cy="14401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1979712" y="2564904"/>
            <a:ext cx="2448272" cy="5760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図 18"/>
          <p:cNvPicPr>
            <a:picLocks noChangeAspect="1"/>
          </p:cNvPicPr>
          <p:nvPr/>
        </p:nvPicPr>
        <p:blipFill>
          <a:blip r:embed="rId6" cstate="print">
            <a:alphaModFix/>
            <a:lum bright="8000" contrast="44000"/>
          </a:blip>
          <a:srcRect l="6671" b="16506"/>
          <a:stretch>
            <a:fillRect/>
          </a:stretch>
        </p:blipFill>
        <p:spPr>
          <a:xfrm>
            <a:off x="5414265" y="4725144"/>
            <a:ext cx="3549735" cy="194421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テキスト ボックス 19"/>
          <p:cNvSpPr txBox="1"/>
          <p:nvPr/>
        </p:nvSpPr>
        <p:spPr>
          <a:xfrm>
            <a:off x="5580112" y="6311521"/>
            <a:ext cx="3588840" cy="3578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buNone/>
              <a:tabLst/>
            </a:pPr>
            <a:r>
              <a:rPr lang="en-US" dirty="0">
                <a:solidFill>
                  <a:schemeClr val="bg1"/>
                </a:solidFill>
              </a:rPr>
              <a:t>70nm lines&amp;70nm </a:t>
            </a:r>
            <a:r>
              <a:rPr lang="en-US" dirty="0" smtClean="0">
                <a:solidFill>
                  <a:schemeClr val="bg1"/>
                </a:solidFill>
              </a:rPr>
              <a:t>spaces</a:t>
            </a:r>
          </a:p>
          <a:p>
            <a:pPr algn="ctr" hangingPunct="0">
              <a:buNone/>
            </a:pPr>
            <a:r>
              <a:rPr lang="en-US" altLang="ja-JP" dirty="0" smtClean="0">
                <a:solidFill>
                  <a:schemeClr val="bg1"/>
                </a:solidFill>
              </a:rPr>
              <a:t>(theoretical resolution = 62 nm)</a:t>
            </a:r>
            <a:endParaRPr lang="ja-JP" altLang="en-US" dirty="0" smtClean="0">
              <a:solidFill>
                <a:schemeClr val="bg1"/>
              </a:solidFill>
            </a:endParaRPr>
          </a:p>
          <a:p>
            <a:pPr marL="0" marR="0" lvl="0" indent="0" algn="ctr" rtl="0" hangingPunct="0">
              <a:buNone/>
              <a:tabLst/>
            </a:pP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タイトル 4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Tracks Matching between Optical and X-ray Micro Scope</a:t>
            </a:r>
            <a:endParaRPr lang="ja-JP" altLang="en-US" sz="2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1" name="スライド番号プレースホルダ 5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27</a:t>
            </a:fld>
            <a:endParaRPr kumimoji="1" lang="ja-JP" altLang="en-US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4211960" y="5373216"/>
            <a:ext cx="4607496" cy="120032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ja-JP" dirty="0" smtClean="0"/>
              <a:t> Matching efficiency </a:t>
            </a:r>
            <a:r>
              <a:rPr lang="ja-JP" altLang="en-US" dirty="0" smtClean="0"/>
              <a:t>：</a:t>
            </a:r>
            <a:r>
              <a:rPr lang="en-US" altLang="ja-JP" dirty="0" smtClean="0"/>
              <a:t>572 / 579 event = 99% </a:t>
            </a:r>
          </a:p>
          <a:p>
            <a:pPr lvl="0">
              <a:buFont typeface="Arial" pitchFamily="34" charset="0"/>
              <a:buChar char="•"/>
            </a:pPr>
            <a:r>
              <a:rPr lang="en-US" altLang="ja-JP" dirty="0" smtClean="0"/>
              <a:t> </a:t>
            </a:r>
            <a:r>
              <a:rPr lang="en-US" altLang="ja-JP" dirty="0" smtClean="0"/>
              <a:t>the </a:t>
            </a:r>
            <a:r>
              <a:rPr lang="en-US" altLang="ja-JP" dirty="0" smtClean="0"/>
              <a:t>shift </a:t>
            </a:r>
            <a:r>
              <a:rPr lang="en-US" altLang="ja-JP" dirty="0" smtClean="0"/>
              <a:t>from predicted position </a:t>
            </a:r>
          </a:p>
          <a:p>
            <a:pPr lvl="0"/>
            <a:r>
              <a:rPr lang="en-US" altLang="ja-JP" dirty="0" smtClean="0"/>
              <a:t>	(</a:t>
            </a:r>
            <a:r>
              <a:rPr lang="en-US" altLang="ja-JP" dirty="0" err="1" smtClean="0"/>
              <a:t>Optical→Xray</a:t>
            </a:r>
            <a:r>
              <a:rPr lang="en-US" altLang="ja-JP" dirty="0" smtClean="0"/>
              <a:t>) : &lt; 5µm</a:t>
            </a:r>
          </a:p>
          <a:p>
            <a:pPr>
              <a:buFont typeface="Arial" pitchFamily="34" charset="0"/>
              <a:buChar char="•"/>
            </a:pPr>
            <a:r>
              <a:rPr lang="en-US" altLang="ja-JP" dirty="0" smtClean="0"/>
              <a:t>7800 </a:t>
            </a:r>
            <a:r>
              <a:rPr lang="en-US" altLang="ja-JP" dirty="0" smtClean="0"/>
              <a:t>event / </a:t>
            </a:r>
            <a:r>
              <a:rPr lang="en-US" altLang="ja-JP" dirty="0" smtClean="0"/>
              <a:t>day</a:t>
            </a:r>
            <a:endParaRPr lang="en-US" altLang="ja-JP" dirty="0" smtClean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23528" y="5877272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recoil  tracks 14 </a:t>
            </a:r>
            <a:r>
              <a:rPr kumimoji="1" lang="en-US" altLang="ja-JP" dirty="0" err="1" smtClean="0"/>
              <a:t>MeV</a:t>
            </a:r>
            <a:r>
              <a:rPr kumimoji="1" lang="en-US" altLang="ja-JP" dirty="0" smtClean="0"/>
              <a:t> neutron (D-T nuclear fission)</a:t>
            </a:r>
            <a:endParaRPr kumimoji="1" lang="ja-JP" altLang="en-US" dirty="0"/>
          </a:p>
        </p:txBody>
      </p:sp>
      <p:grpSp>
        <p:nvGrpSpPr>
          <p:cNvPr id="49" name="グループ化 48"/>
          <p:cNvGrpSpPr>
            <a:grpSpLocks noChangeAspect="1"/>
          </p:cNvGrpSpPr>
          <p:nvPr/>
        </p:nvGrpSpPr>
        <p:grpSpPr>
          <a:xfrm>
            <a:off x="395536" y="908719"/>
            <a:ext cx="7988086" cy="4248472"/>
            <a:chOff x="395537" y="908719"/>
            <a:chExt cx="7597355" cy="4040661"/>
          </a:xfrm>
        </p:grpSpPr>
        <p:grpSp>
          <p:nvGrpSpPr>
            <p:cNvPr id="46" name="グループ化 45"/>
            <p:cNvGrpSpPr/>
            <p:nvPr/>
          </p:nvGrpSpPr>
          <p:grpSpPr>
            <a:xfrm>
              <a:off x="1323729" y="1251149"/>
              <a:ext cx="6669162" cy="1810115"/>
              <a:chOff x="1008649" y="1557297"/>
              <a:chExt cx="6669162" cy="1810115"/>
            </a:xfrm>
          </p:grpSpPr>
          <p:pic>
            <p:nvPicPr>
              <p:cNvPr id="18444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33124" t="33896" r="37410" b="40678"/>
              <a:stretch>
                <a:fillRect/>
              </a:stretch>
            </p:blipFill>
            <p:spPr bwMode="auto">
              <a:xfrm rot="5400000">
                <a:off x="6052583" y="1837572"/>
                <a:ext cx="1487673" cy="13030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46" name="Picture 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34392" t="43135" r="32265" b="28397"/>
              <a:stretch>
                <a:fillRect/>
              </a:stretch>
            </p:blipFill>
            <p:spPr bwMode="auto">
              <a:xfrm rot="5400000">
                <a:off x="4414941" y="1788486"/>
                <a:ext cx="1467247" cy="13808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48" name="Picture 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37579" t="28197" r="34001" b="46428"/>
              <a:stretch>
                <a:fillRect/>
              </a:stretch>
            </p:blipFill>
            <p:spPr bwMode="auto">
              <a:xfrm rot="5400000">
                <a:off x="2882014" y="1866233"/>
                <a:ext cx="1467247" cy="1225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50" name="Picture 10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40326" t="33046" r="36015" b="43523"/>
              <a:stretch>
                <a:fillRect/>
              </a:stretch>
            </p:blipFill>
            <p:spPr bwMode="auto">
              <a:xfrm rot="5400000">
                <a:off x="1272187" y="1789332"/>
                <a:ext cx="1467247" cy="1379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7" name="正方形/長方形 26"/>
              <p:cNvSpPr/>
              <p:nvPr/>
            </p:nvSpPr>
            <p:spPr bwMode="auto">
              <a:xfrm rot="5400000">
                <a:off x="3438172" y="-872226"/>
                <a:ext cx="1810115" cy="6669162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  <p:sp>
          <p:nvSpPr>
            <p:cNvPr id="18460" name="テキスト ボックス 29"/>
            <p:cNvSpPr txBox="1">
              <a:spLocks noChangeArrowheads="1"/>
            </p:cNvSpPr>
            <p:nvPr/>
          </p:nvSpPr>
          <p:spPr bwMode="auto">
            <a:xfrm rot="16200000">
              <a:off x="718085" y="586171"/>
              <a:ext cx="615553" cy="126065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eaVert" wrap="square">
              <a:spAutoFit/>
            </a:bodyPr>
            <a:lstStyle/>
            <a:p>
              <a:pPr algn="ctr"/>
              <a:r>
                <a:rPr lang="en-US" altLang="ja-JP" sz="2800" dirty="0" smtClean="0">
                  <a:solidFill>
                    <a:schemeClr val="bg1"/>
                  </a:solidFill>
                </a:rPr>
                <a:t>Optical</a:t>
              </a:r>
              <a:endParaRPr lang="ja-JP" altLang="en-US" sz="2800" dirty="0" smtClean="0">
                <a:solidFill>
                  <a:schemeClr val="bg1"/>
                </a:solidFill>
              </a:endParaRPr>
            </a:p>
          </p:txBody>
        </p:sp>
        <p:grpSp>
          <p:nvGrpSpPr>
            <p:cNvPr id="47" name="グループ化 46"/>
            <p:cNvGrpSpPr/>
            <p:nvPr/>
          </p:nvGrpSpPr>
          <p:grpSpPr>
            <a:xfrm>
              <a:off x="1323730" y="3284985"/>
              <a:ext cx="6669162" cy="1664395"/>
              <a:chOff x="1008648" y="4061891"/>
              <a:chExt cx="6669162" cy="1664395"/>
            </a:xfrm>
          </p:grpSpPr>
          <p:pic>
            <p:nvPicPr>
              <p:cNvPr id="18445" name="Picture 3"/>
              <p:cNvPicPr>
                <a:picLocks noChangeAspect="1" noChangeArrowheads="1"/>
              </p:cNvPicPr>
              <p:nvPr/>
            </p:nvPicPr>
            <p:blipFill>
              <a:blip r:embed="rId7" cstate="print">
                <a:lum bright="10000" contrast="65000"/>
              </a:blip>
              <a:srcRect l="32722" t="31274" r="27950" b="31239"/>
              <a:stretch>
                <a:fillRect/>
              </a:stretch>
            </p:blipFill>
            <p:spPr bwMode="auto">
              <a:xfrm rot="5400000">
                <a:off x="6140243" y="4298020"/>
                <a:ext cx="1312353" cy="13030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47" name="Picture 5"/>
              <p:cNvPicPr>
                <a:picLocks noChangeAspect="1" noChangeArrowheads="1"/>
              </p:cNvPicPr>
              <p:nvPr/>
            </p:nvPicPr>
            <p:blipFill>
              <a:blip r:embed="rId8" cstate="print">
                <a:lum bright="10000" contrast="75000"/>
              </a:blip>
              <a:srcRect l="24409" t="29411" r="32875" b="29411"/>
              <a:stretch>
                <a:fillRect/>
              </a:stretch>
            </p:blipFill>
            <p:spPr bwMode="auto">
              <a:xfrm rot="5400000">
                <a:off x="4531262" y="4221424"/>
                <a:ext cx="1312352" cy="13030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49" name="Picture 7"/>
              <p:cNvPicPr>
                <a:picLocks noChangeAspect="1" noChangeArrowheads="1"/>
              </p:cNvPicPr>
              <p:nvPr/>
            </p:nvPicPr>
            <p:blipFill>
              <a:blip r:embed="rId9" cstate="print">
                <a:lum bright="10000" contrast="67000"/>
              </a:blip>
              <a:srcRect l="29054" t="29411" r="32529" b="33987"/>
              <a:stretch>
                <a:fillRect/>
              </a:stretch>
            </p:blipFill>
            <p:spPr bwMode="auto">
              <a:xfrm rot="5400000">
                <a:off x="2959462" y="4260297"/>
                <a:ext cx="1312352" cy="1225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51" name="Picture 11"/>
              <p:cNvPicPr>
                <a:picLocks noChangeAspect="1" noChangeArrowheads="1"/>
              </p:cNvPicPr>
              <p:nvPr/>
            </p:nvPicPr>
            <p:blipFill>
              <a:blip r:embed="rId10" cstate="print">
                <a:lum bright="14000" contrast="65000"/>
              </a:blip>
              <a:srcRect l="19215" t="22511" r="22440" b="23689"/>
              <a:stretch>
                <a:fillRect/>
              </a:stretch>
            </p:blipFill>
            <p:spPr bwMode="auto">
              <a:xfrm rot="5400000">
                <a:off x="1349364" y="4259722"/>
                <a:ext cx="1388949" cy="13030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452" name="テキスト ボックス 22"/>
              <p:cNvSpPr txBox="1">
                <a:spLocks noChangeArrowheads="1"/>
              </p:cNvSpPr>
              <p:nvPr/>
            </p:nvSpPr>
            <p:spPr bwMode="auto">
              <a:xfrm>
                <a:off x="3196869" y="5131317"/>
                <a:ext cx="849369" cy="3679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ja-JP" sz="1200" b="1" dirty="0">
                    <a:solidFill>
                      <a:schemeClr val="accent6"/>
                    </a:solidFill>
                  </a:rPr>
                  <a:t>330nm</a:t>
                </a:r>
                <a:endParaRPr lang="ja-JP" altLang="en-US" sz="1200" b="1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8453" name="テキスト ボックス 26"/>
              <p:cNvSpPr txBox="1">
                <a:spLocks noChangeArrowheads="1"/>
              </p:cNvSpPr>
              <p:nvPr/>
            </p:nvSpPr>
            <p:spPr bwMode="auto">
              <a:xfrm>
                <a:off x="5082053" y="4364481"/>
                <a:ext cx="849369" cy="3679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ja-JP" sz="1200" b="1" dirty="0">
                    <a:solidFill>
                      <a:schemeClr val="accent6"/>
                    </a:solidFill>
                  </a:rPr>
                  <a:t>236nm</a:t>
                </a:r>
                <a:endParaRPr lang="ja-JP" altLang="en-US" sz="1200" b="1" dirty="0">
                  <a:solidFill>
                    <a:schemeClr val="accent6"/>
                  </a:solidFill>
                </a:endParaRPr>
              </a:p>
            </p:txBody>
          </p:sp>
          <p:cxnSp>
            <p:nvCxnSpPr>
              <p:cNvPr id="20" name="直線コネクタ 19"/>
              <p:cNvCxnSpPr/>
              <p:nvPr/>
            </p:nvCxnSpPr>
            <p:spPr bwMode="auto">
              <a:xfrm rot="5400000" flipV="1">
                <a:off x="6438165" y="4796331"/>
                <a:ext cx="309790" cy="229854"/>
              </a:xfrm>
              <a:prstGeom prst="line">
                <a:avLst/>
              </a:prstGeom>
              <a:ln w="285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455" name="テキスト ボックス 26"/>
              <p:cNvSpPr txBox="1">
                <a:spLocks noChangeArrowheads="1"/>
              </p:cNvSpPr>
              <p:nvPr/>
            </p:nvSpPr>
            <p:spPr bwMode="auto">
              <a:xfrm>
                <a:off x="6145548" y="5042823"/>
                <a:ext cx="849369" cy="3679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ja-JP" sz="1200" b="1" dirty="0">
                    <a:solidFill>
                      <a:schemeClr val="accent6"/>
                    </a:solidFill>
                  </a:rPr>
                  <a:t>486nm</a:t>
                </a:r>
                <a:endParaRPr lang="ja-JP" altLang="en-US" sz="1200" b="1" dirty="0">
                  <a:solidFill>
                    <a:schemeClr val="accent6"/>
                  </a:solidFill>
                </a:endParaRPr>
              </a:p>
            </p:txBody>
          </p:sp>
          <p:cxnSp>
            <p:nvCxnSpPr>
              <p:cNvPr id="23" name="直線コネクタ 22"/>
              <p:cNvCxnSpPr/>
              <p:nvPr/>
            </p:nvCxnSpPr>
            <p:spPr bwMode="auto">
              <a:xfrm rot="10800000">
                <a:off x="1830183" y="5234109"/>
                <a:ext cx="459709" cy="0"/>
              </a:xfrm>
              <a:prstGeom prst="line">
                <a:avLst/>
              </a:prstGeom>
              <a:ln w="285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457" name="テキスト ボックス 22"/>
              <p:cNvSpPr txBox="1">
                <a:spLocks noChangeArrowheads="1"/>
              </p:cNvSpPr>
              <p:nvPr/>
            </p:nvSpPr>
            <p:spPr bwMode="auto">
              <a:xfrm>
                <a:off x="1638897" y="5234109"/>
                <a:ext cx="849369" cy="3679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ja-JP" sz="1200" b="1" dirty="0">
                    <a:solidFill>
                      <a:schemeClr val="accent6"/>
                    </a:solidFill>
                  </a:rPr>
                  <a:t>600nm</a:t>
                </a:r>
                <a:endParaRPr lang="ja-JP" altLang="en-US" sz="1200" b="1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28" name="正方形/長方形 27"/>
              <p:cNvSpPr/>
              <p:nvPr/>
            </p:nvSpPr>
            <p:spPr bwMode="auto">
              <a:xfrm rot="5400000">
                <a:off x="3511031" y="1559508"/>
                <a:ext cx="1664395" cy="6669162"/>
              </a:xfrm>
              <a:prstGeom prst="rect">
                <a:avLst/>
              </a:prstGeom>
              <a:noFill/>
              <a:ln w="285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>
                  <a:solidFill>
                    <a:schemeClr val="accent6"/>
                  </a:solidFill>
                </a:endParaRPr>
              </a:p>
            </p:txBody>
          </p:sp>
          <p:cxnSp>
            <p:nvCxnSpPr>
              <p:cNvPr id="19" name="直線コネクタ 18"/>
              <p:cNvCxnSpPr/>
              <p:nvPr/>
            </p:nvCxnSpPr>
            <p:spPr bwMode="auto">
              <a:xfrm rot="10800000">
                <a:off x="3532782" y="5138466"/>
                <a:ext cx="305909" cy="0"/>
              </a:xfrm>
              <a:prstGeom prst="line">
                <a:avLst/>
              </a:prstGeom>
              <a:ln w="285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線コネクタ 23"/>
              <p:cNvCxnSpPr/>
              <p:nvPr/>
            </p:nvCxnSpPr>
            <p:spPr bwMode="auto">
              <a:xfrm rot="16200000" flipV="1">
                <a:off x="5253507" y="4795784"/>
                <a:ext cx="154894" cy="76056"/>
              </a:xfrm>
              <a:prstGeom prst="line">
                <a:avLst/>
              </a:prstGeom>
              <a:ln w="285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461" name="テキスト ボックス 30"/>
            <p:cNvSpPr txBox="1">
              <a:spLocks noChangeArrowheads="1"/>
            </p:cNvSpPr>
            <p:nvPr/>
          </p:nvSpPr>
          <p:spPr bwMode="auto">
            <a:xfrm rot="16200000">
              <a:off x="712859" y="2714458"/>
              <a:ext cx="553998" cy="118864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eaVert" wrap="square">
              <a:spAutoFit/>
            </a:bodyPr>
            <a:lstStyle/>
            <a:p>
              <a:pPr algn="ctr"/>
              <a:r>
                <a:rPr lang="en-US" altLang="ja-JP" sz="2400" b="1" dirty="0" smtClean="0">
                  <a:solidFill>
                    <a:schemeClr val="bg1"/>
                  </a:solidFill>
                </a:rPr>
                <a:t>X-ray</a:t>
              </a:r>
              <a:endParaRPr lang="ja-JP" altLang="en-US" sz="2400" b="1" dirty="0" smtClean="0">
                <a:solidFill>
                  <a:schemeClr val="bg1"/>
                </a:solidFill>
              </a:endParaRPr>
            </a:p>
          </p:txBody>
        </p:sp>
        <p:grpSp>
          <p:nvGrpSpPr>
            <p:cNvPr id="48" name="グループ化 47"/>
            <p:cNvGrpSpPr/>
            <p:nvPr/>
          </p:nvGrpSpPr>
          <p:grpSpPr>
            <a:xfrm>
              <a:off x="2160243" y="2852936"/>
              <a:ext cx="5136236" cy="694475"/>
              <a:chOff x="2172068" y="3212976"/>
              <a:chExt cx="5136236" cy="694475"/>
            </a:xfrm>
          </p:grpSpPr>
          <p:sp>
            <p:nvSpPr>
              <p:cNvPr id="32" name="左右矢印 31"/>
              <p:cNvSpPr/>
              <p:nvPr/>
            </p:nvSpPr>
            <p:spPr bwMode="auto">
              <a:xfrm rot="5400000">
                <a:off x="6769239" y="3368386"/>
                <a:ext cx="694475" cy="383655"/>
              </a:xfrm>
              <a:prstGeom prst="leftRightArrow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33" name="左右矢印 32"/>
              <p:cNvSpPr/>
              <p:nvPr/>
            </p:nvSpPr>
            <p:spPr bwMode="auto">
              <a:xfrm rot="5400000">
                <a:off x="5160256" y="3368386"/>
                <a:ext cx="694475" cy="383655"/>
              </a:xfrm>
              <a:prstGeom prst="leftRightArrow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34" name="左右矢印 33"/>
              <p:cNvSpPr/>
              <p:nvPr/>
            </p:nvSpPr>
            <p:spPr bwMode="auto">
              <a:xfrm rot="5400000">
                <a:off x="3549584" y="3368387"/>
                <a:ext cx="694475" cy="383654"/>
              </a:xfrm>
              <a:prstGeom prst="leftRightArrow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35" name="左右矢印 34"/>
              <p:cNvSpPr/>
              <p:nvPr/>
            </p:nvSpPr>
            <p:spPr bwMode="auto">
              <a:xfrm rot="5400000">
                <a:off x="2016658" y="3368386"/>
                <a:ext cx="694475" cy="383655"/>
              </a:xfrm>
              <a:prstGeom prst="leftRightArrow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正方形/長方形 126"/>
          <p:cNvSpPr/>
          <p:nvPr/>
        </p:nvSpPr>
        <p:spPr>
          <a:xfrm>
            <a:off x="179512" y="486916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altLang="ja-JP" dirty="0" smtClean="0"/>
              <a:t>The efficiency of optical microscope </a:t>
            </a:r>
          </a:p>
          <a:p>
            <a:pPr lvl="0"/>
            <a:r>
              <a:rPr lang="en-US" altLang="ja-JP" dirty="0" smtClean="0"/>
              <a:t>is measured with comparing both optical and X-ray event data.</a:t>
            </a:r>
          </a:p>
          <a:p>
            <a:pPr lvl="0"/>
            <a:endParaRPr lang="en-US" altLang="ja-JP" dirty="0" smtClean="0"/>
          </a:p>
          <a:p>
            <a:pPr lvl="0">
              <a:buFont typeface="Arial" pitchFamily="34" charset="0"/>
              <a:buChar char="•"/>
            </a:pPr>
            <a:r>
              <a:rPr lang="en-US" altLang="ja-JP" dirty="0" smtClean="0"/>
              <a:t> track angle is well measured by optical.</a:t>
            </a:r>
          </a:p>
          <a:p>
            <a:pPr lvl="0">
              <a:buFont typeface="Arial" pitchFamily="34" charset="0"/>
              <a:buChar char="•"/>
            </a:pPr>
            <a:r>
              <a:rPr lang="en-US" altLang="ja-JP" dirty="0" smtClean="0"/>
              <a:t> We can select signals longer than </a:t>
            </a:r>
            <a:r>
              <a:rPr lang="en-US" altLang="ja-JP" b="1" u="sng" dirty="0" smtClean="0"/>
              <a:t>200 nm</a:t>
            </a:r>
            <a:r>
              <a:rPr lang="en-US" altLang="ja-JP" dirty="0" smtClean="0"/>
              <a:t>.</a:t>
            </a:r>
            <a:endParaRPr lang="en-US" altLang="ja-JP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268760"/>
            <a:ext cx="4616006" cy="3600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86" name="グループ化 85"/>
          <p:cNvGrpSpPr/>
          <p:nvPr/>
        </p:nvGrpSpPr>
        <p:grpSpPr>
          <a:xfrm>
            <a:off x="395536" y="1268761"/>
            <a:ext cx="4608388" cy="3888431"/>
            <a:chOff x="395536" y="1556792"/>
            <a:chExt cx="4608388" cy="3888431"/>
          </a:xfrm>
        </p:grpSpPr>
        <p:grpSp>
          <p:nvGrpSpPr>
            <p:cNvPr id="48" name="グループ化 11"/>
            <p:cNvGrpSpPr>
              <a:grpSpLocks noChangeAspect="1"/>
            </p:cNvGrpSpPr>
            <p:nvPr/>
          </p:nvGrpSpPr>
          <p:grpSpPr bwMode="auto">
            <a:xfrm>
              <a:off x="395536" y="1556792"/>
              <a:ext cx="4608388" cy="3600400"/>
              <a:chOff x="1125016" y="1848685"/>
              <a:chExt cx="7367097" cy="4998434"/>
            </a:xfrm>
          </p:grpSpPr>
          <p:pic>
            <p:nvPicPr>
              <p:cNvPr id="49" name="図 1"/>
              <p:cNvPicPr>
                <a:picLocks noChangeAspect="1"/>
              </p:cNvPicPr>
              <p:nvPr/>
            </p:nvPicPr>
            <p:blipFill>
              <a:blip r:embed="rId4" cstate="print"/>
              <a:srcRect l="7905" b="4326"/>
              <a:stretch>
                <a:fillRect/>
              </a:stretch>
            </p:blipFill>
            <p:spPr bwMode="auto">
              <a:xfrm>
                <a:off x="1125016" y="1848685"/>
                <a:ext cx="7367097" cy="49984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2" name="正方形/長方形 51"/>
              <p:cNvSpPr/>
              <p:nvPr/>
            </p:nvSpPr>
            <p:spPr>
              <a:xfrm>
                <a:off x="1470358" y="2086416"/>
                <a:ext cx="1611596" cy="58386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  <a:prstDash val="solid"/>
              </a:ln>
            </p:spPr>
            <p:txBody>
              <a:bodyPr lIns="81639" tIns="40820" rIns="81639" bIns="40820" anchor="ctr" anchorCtr="1" compatLnSpc="0"/>
              <a:lstStyle>
                <a:defPPr lvl="0">
                  <a:buSzPct val="45000"/>
                  <a:buFont typeface="StarSymbol"/>
                  <a:buNone/>
                </a:defPPr>
                <a:lvl1pPr lvl="0">
                  <a:buSzPct val="45000"/>
                  <a:buFont typeface="StarSymbol"/>
                  <a:buChar char="●"/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pPr hangingPunct="0">
                  <a:spcBef>
                    <a:spcPts val="0"/>
                  </a:spcBef>
                  <a:spcAft>
                    <a:spcPts val="0"/>
                  </a:spcAft>
                  <a:buFont typeface="StarSymbol"/>
                  <a:buNone/>
                  <a:defRPr/>
                </a:pPr>
                <a:endParaRPr lang="en-US" sz="1600" dirty="0">
                  <a:latin typeface="Arial" pitchFamily="18"/>
                  <a:ea typeface="ＭＳ Ｐゴシック" pitchFamily="2"/>
                  <a:cs typeface="Mangal" pitchFamily="2"/>
                </a:endParaRPr>
              </a:p>
            </p:txBody>
          </p:sp>
        </p:grpSp>
        <p:sp>
          <p:nvSpPr>
            <p:cNvPr id="72" name="正方形/長方形 71"/>
            <p:cNvSpPr/>
            <p:nvPr/>
          </p:nvSpPr>
          <p:spPr>
            <a:xfrm>
              <a:off x="3563888" y="4293095"/>
              <a:ext cx="1008112" cy="504056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>
                <a:lnSpc>
                  <a:spcPts val="2000"/>
                </a:lnSpc>
              </a:pPr>
              <a:r>
                <a:rPr lang="ja-JP" altLang="en-US" sz="2000" b="1" dirty="0" smtClean="0">
                  <a:solidFill>
                    <a:srgbClr val="FF0000"/>
                  </a:solidFill>
                </a:rPr>
                <a:t>・</a:t>
              </a:r>
              <a:r>
                <a:rPr lang="en-US" altLang="ja-JP" sz="2000" b="1" dirty="0" smtClean="0">
                  <a:solidFill>
                    <a:srgbClr val="FF0000"/>
                  </a:solidFill>
                </a:rPr>
                <a:t>track</a:t>
              </a:r>
            </a:p>
            <a:p>
              <a:pPr>
                <a:lnSpc>
                  <a:spcPts val="2000"/>
                </a:lnSpc>
              </a:pPr>
              <a:r>
                <a:rPr kumimoji="1" lang="ja-JP" altLang="en-US" sz="2000" b="1" dirty="0" smtClean="0">
                  <a:solidFill>
                    <a:schemeClr val="accent1"/>
                  </a:solidFill>
                </a:rPr>
                <a:t>・</a:t>
              </a:r>
              <a:r>
                <a:rPr kumimoji="1" lang="en-US" altLang="ja-JP" sz="2000" b="1" dirty="0" smtClean="0">
                  <a:solidFill>
                    <a:schemeClr val="accent1"/>
                  </a:solidFill>
                </a:rPr>
                <a:t>noise</a:t>
              </a:r>
              <a:endParaRPr kumimoji="1" lang="ja-JP" altLang="en-US" sz="2000" b="1" dirty="0">
                <a:solidFill>
                  <a:schemeClr val="accent1"/>
                </a:solidFill>
              </a:endParaRPr>
            </a:p>
          </p:txBody>
        </p:sp>
        <p:grpSp>
          <p:nvGrpSpPr>
            <p:cNvPr id="79" name="グループ化 78"/>
            <p:cNvGrpSpPr/>
            <p:nvPr/>
          </p:nvGrpSpPr>
          <p:grpSpPr>
            <a:xfrm>
              <a:off x="3779912" y="4797151"/>
              <a:ext cx="1152880" cy="648072"/>
              <a:chOff x="3851920" y="4797151"/>
              <a:chExt cx="1152880" cy="648072"/>
            </a:xfrm>
          </p:grpSpPr>
          <p:cxnSp>
            <p:nvCxnSpPr>
              <p:cNvPr id="77" name="直線コネクタ 76"/>
              <p:cNvCxnSpPr>
                <a:stCxn id="72" idx="2"/>
              </p:cNvCxnSpPr>
              <p:nvPr/>
            </p:nvCxnSpPr>
            <p:spPr>
              <a:xfrm>
                <a:off x="4067944" y="4797151"/>
                <a:ext cx="216024" cy="36004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5" name="テキスト ボックス 74"/>
              <p:cNvSpPr txBox="1"/>
              <p:nvPr/>
            </p:nvSpPr>
            <p:spPr>
              <a:xfrm>
                <a:off x="3851920" y="5075891"/>
                <a:ext cx="11528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X-ray info</a:t>
                </a:r>
                <a:endParaRPr kumimoji="1" lang="ja-JP" altLang="en-US" dirty="0"/>
              </a:p>
            </p:txBody>
          </p:sp>
        </p:grpSp>
      </p:grpSp>
      <p:sp>
        <p:nvSpPr>
          <p:cNvPr id="2" name="タイトル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sz="3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Signal selection </a:t>
            </a:r>
            <a:r>
              <a:rPr lang="en-US" sz="3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efficiency</a:t>
            </a:r>
            <a:br>
              <a:rPr lang="en-US" sz="3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en-US" sz="3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with </a:t>
            </a:r>
            <a:r>
              <a:rPr lang="en-US" sz="3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optical microscope</a:t>
            </a:r>
          </a:p>
        </p:txBody>
      </p:sp>
      <p:sp>
        <p:nvSpPr>
          <p:cNvPr id="63" name="タイトル 9"/>
          <p:cNvSpPr txBox="1">
            <a:spLocks/>
          </p:cNvSpPr>
          <p:nvPr/>
        </p:nvSpPr>
        <p:spPr bwMode="auto">
          <a:xfrm>
            <a:off x="1691680" y="4725144"/>
            <a:ext cx="1368152" cy="23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 typeface="StarSymbol"/>
              <a:buNone/>
              <a:tabLst/>
              <a:defRPr/>
            </a:pPr>
            <a:r>
              <a:rPr kumimoji="1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Meiryo UI" pitchFamily="50" charset="-128"/>
                <a:cs typeface="+mj-cs"/>
              </a:rPr>
              <a:t>minor (pixel)</a:t>
            </a:r>
            <a:endParaRPr kumimoji="1" lang="en-US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Meiryo UI" pitchFamily="50" charset="-128"/>
              <a:cs typeface="+mj-cs"/>
            </a:endParaRPr>
          </a:p>
        </p:txBody>
      </p:sp>
      <p:sp>
        <p:nvSpPr>
          <p:cNvPr id="64" name="タイトル 9"/>
          <p:cNvSpPr txBox="1">
            <a:spLocks/>
          </p:cNvSpPr>
          <p:nvPr/>
        </p:nvSpPr>
        <p:spPr bwMode="auto">
          <a:xfrm rot="16200000">
            <a:off x="-496494" y="2969019"/>
            <a:ext cx="1496027" cy="28803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 typeface="StarSymbol"/>
              <a:buNone/>
              <a:tabLst/>
              <a:defRPr/>
            </a:pPr>
            <a:r>
              <a:rPr kumimoji="1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Meiryo UI" pitchFamily="50" charset="-128"/>
                <a:cs typeface="+mj-cs"/>
              </a:rPr>
              <a:t>major(pixel)</a:t>
            </a:r>
            <a:endParaRPr kumimoji="1" lang="en-US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Meiryo UI" pitchFamily="50" charset="-128"/>
              <a:cs typeface="+mj-cs"/>
            </a:endParaRPr>
          </a:p>
        </p:txBody>
      </p:sp>
      <p:grpSp>
        <p:nvGrpSpPr>
          <p:cNvPr id="85" name="グループ化 84"/>
          <p:cNvGrpSpPr/>
          <p:nvPr/>
        </p:nvGrpSpPr>
        <p:grpSpPr>
          <a:xfrm>
            <a:off x="1724622" y="1449104"/>
            <a:ext cx="3115838" cy="2469517"/>
            <a:chOff x="1724622" y="1449104"/>
            <a:chExt cx="3115838" cy="2469517"/>
          </a:xfrm>
        </p:grpSpPr>
        <p:sp>
          <p:nvSpPr>
            <p:cNvPr id="83" name="直線コネクタ 3"/>
            <p:cNvSpPr/>
            <p:nvPr/>
          </p:nvSpPr>
          <p:spPr bwMode="auto">
            <a:xfrm flipV="1">
              <a:off x="1724622" y="2530337"/>
              <a:ext cx="3115838" cy="1388284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prstDash val="solid"/>
            </a:ln>
          </p:spPr>
          <p:txBody>
            <a:bodyPr lIns="97967" tIns="57147" rIns="97967" bIns="57147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spcBef>
                  <a:spcPts val="0"/>
                </a:spcBef>
                <a:spcAft>
                  <a:spcPts val="0"/>
                </a:spcAft>
                <a:buFont typeface="StarSymbol"/>
                <a:buNone/>
                <a:defRPr/>
              </a:pPr>
              <a:endParaRPr lang="en-US" sz="1600" dirty="0">
                <a:latin typeface="Arial" pitchFamily="18"/>
                <a:ea typeface="ＭＳ Ｐゴシック" pitchFamily="2"/>
                <a:cs typeface="Mangal" pitchFamily="2"/>
              </a:endParaRPr>
            </a:p>
          </p:txBody>
        </p:sp>
        <p:sp>
          <p:nvSpPr>
            <p:cNvPr id="84" name="直線コネクタ 83"/>
            <p:cNvSpPr/>
            <p:nvPr/>
          </p:nvSpPr>
          <p:spPr bwMode="auto">
            <a:xfrm>
              <a:off x="1724622" y="1449104"/>
              <a:ext cx="0" cy="2469516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prstDash val="solid"/>
            </a:ln>
          </p:spPr>
          <p:txBody>
            <a:bodyPr lIns="97967" tIns="57147" rIns="97967" bIns="57147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spcBef>
                  <a:spcPts val="0"/>
                </a:spcBef>
                <a:spcAft>
                  <a:spcPts val="0"/>
                </a:spcAft>
                <a:buFont typeface="StarSymbol"/>
                <a:buNone/>
                <a:defRPr/>
              </a:pPr>
              <a:endParaRPr lang="en-US" sz="1600" dirty="0">
                <a:latin typeface="Arial" pitchFamily="18"/>
                <a:ea typeface="ＭＳ Ｐゴシック" pitchFamily="2"/>
                <a:cs typeface="Mangal" pitchFamily="2"/>
              </a:endParaRPr>
            </a:p>
          </p:txBody>
        </p:sp>
      </p:grpSp>
      <p:grpSp>
        <p:nvGrpSpPr>
          <p:cNvPr id="124" name="グループ化 123"/>
          <p:cNvGrpSpPr/>
          <p:nvPr/>
        </p:nvGrpSpPr>
        <p:grpSpPr>
          <a:xfrm>
            <a:off x="4067945" y="931799"/>
            <a:ext cx="5076055" cy="5881577"/>
            <a:chOff x="4067945" y="1096265"/>
            <a:chExt cx="5076055" cy="5881577"/>
          </a:xfrm>
        </p:grpSpPr>
        <p:grpSp>
          <p:nvGrpSpPr>
            <p:cNvPr id="107" name="グループ化 106"/>
            <p:cNvGrpSpPr>
              <a:grpSpLocks noChangeAspect="1"/>
            </p:cNvGrpSpPr>
            <p:nvPr/>
          </p:nvGrpSpPr>
          <p:grpSpPr>
            <a:xfrm>
              <a:off x="5322950" y="1145194"/>
              <a:ext cx="3641538" cy="2880954"/>
              <a:chOff x="5322950" y="1145194"/>
              <a:chExt cx="3641538" cy="2880954"/>
            </a:xfrm>
          </p:grpSpPr>
          <p:pic>
            <p:nvPicPr>
              <p:cNvPr id="108" name="図 107"/>
              <p:cNvPicPr>
                <a:picLocks noChangeAspect="1"/>
              </p:cNvPicPr>
              <p:nvPr/>
            </p:nvPicPr>
            <p:blipFill>
              <a:blip r:embed="rId5" cstate="print">
                <a:alphaModFix/>
                <a:lum/>
              </a:blip>
              <a:srcRect l="6795" r="6382"/>
              <a:stretch>
                <a:fillRect/>
              </a:stretch>
            </p:blipFill>
            <p:spPr>
              <a:xfrm>
                <a:off x="5322950" y="1145194"/>
                <a:ext cx="3641538" cy="284050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9" name="タイトル 9"/>
              <p:cNvSpPr txBox="1">
                <a:spLocks/>
              </p:cNvSpPr>
              <p:nvPr/>
            </p:nvSpPr>
            <p:spPr bwMode="auto">
              <a:xfrm>
                <a:off x="6544810" y="3809490"/>
                <a:ext cx="2311014" cy="21665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 lvl="0">
                  <a:buSzPct val="45000"/>
                  <a:buFont typeface="StarSymbol"/>
                  <a:buNone/>
                </a:defPPr>
                <a:lvl1pPr lvl="0">
                  <a:buSzPct val="45000"/>
                  <a:buFont typeface="StarSymbol"/>
                  <a:buChar char="●"/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45000"/>
                  <a:buFont typeface="StarSymbol"/>
                  <a:buNone/>
                  <a:tabLst/>
                  <a:defRPr/>
                </a:pPr>
                <a:r>
                  <a:rPr kumimoji="1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itchFamily="18" charset="0"/>
                    <a:ea typeface="Meiryo UI" pitchFamily="50" charset="-128"/>
                    <a:cs typeface="+mj-cs"/>
                  </a:rPr>
                  <a:t>2D Angle(</a:t>
                </a:r>
                <a:r>
                  <a:rPr kumimoji="1" lang="en-US" sz="16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itchFamily="18" charset="0"/>
                    <a:ea typeface="Meiryo UI" pitchFamily="50" charset="-128"/>
                    <a:cs typeface="+mj-cs"/>
                  </a:rPr>
                  <a:t>rad</a:t>
                </a:r>
                <a:r>
                  <a:rPr kumimoji="1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itchFamily="18" charset="0"/>
                    <a:ea typeface="Meiryo UI" pitchFamily="50" charset="-128"/>
                    <a:cs typeface="+mj-cs"/>
                  </a:rPr>
                  <a:t>)</a:t>
                </a:r>
                <a:endParaRPr kumimoji="1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itchFamily="18" charset="0"/>
                  <a:ea typeface="Meiryo UI" pitchFamily="50" charset="-128"/>
                  <a:cs typeface="+mj-cs"/>
                </a:endParaRPr>
              </a:p>
            </p:txBody>
          </p:sp>
        </p:grpSp>
        <p:sp>
          <p:nvSpPr>
            <p:cNvPr id="110" name="タイトル 22"/>
            <p:cNvSpPr txBox="1">
              <a:spLocks noChangeAspect="1"/>
            </p:cNvSpPr>
            <p:nvPr/>
          </p:nvSpPr>
          <p:spPr bwMode="auto">
            <a:xfrm>
              <a:off x="7202488" y="5732463"/>
              <a:ext cx="1941512" cy="277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 typeface="StarSymbol"/>
                <a:buNone/>
                <a:tabLst/>
                <a:defRPr/>
              </a:pPr>
              <a:r>
                <a:rPr kumimoji="1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itchFamily="18" charset="0"/>
                  <a:ea typeface="Meiryo UI" pitchFamily="50" charset="-128"/>
                  <a:cs typeface="+mj-cs"/>
                </a:rPr>
                <a:t>(Preliminary)</a:t>
              </a:r>
              <a:endParaRPr kumimoji="1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Meiryo UI" pitchFamily="50" charset="-128"/>
                <a:cs typeface="+mj-cs"/>
              </a:endParaRPr>
            </a:p>
          </p:txBody>
        </p:sp>
        <p:grpSp>
          <p:nvGrpSpPr>
            <p:cNvPr id="111" name="グループ化 110"/>
            <p:cNvGrpSpPr>
              <a:grpSpLocks noChangeAspect="1"/>
            </p:cNvGrpSpPr>
            <p:nvPr/>
          </p:nvGrpSpPr>
          <p:grpSpPr>
            <a:xfrm>
              <a:off x="7210404" y="1340767"/>
              <a:ext cx="1610068" cy="873389"/>
              <a:chOff x="7210404" y="1340767"/>
              <a:chExt cx="1610068" cy="873389"/>
            </a:xfrm>
          </p:grpSpPr>
          <p:cxnSp>
            <p:nvCxnSpPr>
              <p:cNvPr id="112" name="直線矢印コネクタ 111"/>
              <p:cNvCxnSpPr/>
              <p:nvPr/>
            </p:nvCxnSpPr>
            <p:spPr>
              <a:xfrm>
                <a:off x="7588335" y="1702098"/>
                <a:ext cx="560062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直線矢印コネクタ 112"/>
              <p:cNvCxnSpPr/>
              <p:nvPr/>
            </p:nvCxnSpPr>
            <p:spPr>
              <a:xfrm flipV="1">
                <a:off x="8148397" y="1478073"/>
                <a:ext cx="336037" cy="22402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直線矢印コネクタ 113"/>
              <p:cNvCxnSpPr/>
              <p:nvPr/>
            </p:nvCxnSpPr>
            <p:spPr>
              <a:xfrm>
                <a:off x="8148397" y="1702098"/>
                <a:ext cx="448050" cy="224025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直線コネクタ 114"/>
              <p:cNvCxnSpPr/>
              <p:nvPr/>
            </p:nvCxnSpPr>
            <p:spPr>
              <a:xfrm>
                <a:off x="8148397" y="1702098"/>
                <a:ext cx="6720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円弧 115"/>
              <p:cNvSpPr>
                <a:spLocks noChangeAspect="1"/>
              </p:cNvSpPr>
              <p:nvPr/>
            </p:nvSpPr>
            <p:spPr>
              <a:xfrm rot="4232625">
                <a:off x="8287456" y="1641498"/>
                <a:ext cx="196000" cy="196000"/>
              </a:xfrm>
              <a:prstGeom prst="arc">
                <a:avLst/>
              </a:prstGeom>
              <a:ln w="28575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17" name="テキスト ボックス 116"/>
              <p:cNvSpPr txBox="1"/>
              <p:nvPr/>
            </p:nvSpPr>
            <p:spPr>
              <a:xfrm>
                <a:off x="8484435" y="1638865"/>
                <a:ext cx="229658" cy="2872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 smtClean="0"/>
                  <a:t>θ</a:t>
                </a:r>
                <a:endParaRPr kumimoji="1" lang="ja-JP" altLang="en-US" dirty="0"/>
              </a:p>
            </p:txBody>
          </p:sp>
          <p:sp>
            <p:nvSpPr>
              <p:cNvPr id="118" name="正方形/長方形 117"/>
              <p:cNvSpPr/>
              <p:nvPr/>
            </p:nvSpPr>
            <p:spPr>
              <a:xfrm>
                <a:off x="7210404" y="1340767"/>
                <a:ext cx="88998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dirty="0" smtClean="0"/>
                  <a:t>neutron</a:t>
                </a:r>
                <a:endParaRPr lang="ja-JP" altLang="en-US" dirty="0"/>
              </a:p>
            </p:txBody>
          </p:sp>
          <p:sp>
            <p:nvSpPr>
              <p:cNvPr id="119" name="正方形/長方形 118"/>
              <p:cNvSpPr/>
              <p:nvPr/>
            </p:nvSpPr>
            <p:spPr>
              <a:xfrm>
                <a:off x="8038012" y="1844824"/>
                <a:ext cx="7104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dirty="0" smtClean="0">
                    <a:solidFill>
                      <a:schemeClr val="accent2"/>
                    </a:solidFill>
                  </a:rPr>
                  <a:t>recoil</a:t>
                </a:r>
                <a:endParaRPr lang="ja-JP" altLang="en-US" dirty="0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120" name="正方形/長方形 4"/>
            <p:cNvSpPr>
              <a:spLocks noChangeAspect="1"/>
            </p:cNvSpPr>
            <p:nvPr/>
          </p:nvSpPr>
          <p:spPr bwMode="auto">
            <a:xfrm>
              <a:off x="5949206" y="1096265"/>
              <a:ext cx="1935162" cy="26495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81639" tIns="40820" rIns="81639" bIns="40820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 hangingPunct="0">
                <a:spcBef>
                  <a:spcPts val="0"/>
                </a:spcBef>
                <a:spcAft>
                  <a:spcPts val="0"/>
                </a:spcAft>
                <a:buFont typeface="StarSymbol"/>
                <a:buNone/>
                <a:defRPr/>
              </a:pPr>
              <a:r>
                <a:rPr lang="en-US" sz="2000" b="1" dirty="0" smtClean="0"/>
                <a:t>optical angle</a:t>
              </a:r>
              <a:endParaRPr lang="en-US" sz="2000" b="1" dirty="0"/>
            </a:p>
          </p:txBody>
        </p:sp>
        <p:pic>
          <p:nvPicPr>
            <p:cNvPr id="121" name="図 120"/>
            <p:cNvPicPr>
              <a:picLocks noChangeAspect="1"/>
            </p:cNvPicPr>
            <p:nvPr/>
          </p:nvPicPr>
          <p:blipFill>
            <a:blip r:embed="rId6" cstate="print">
              <a:alphaModFix/>
              <a:lum/>
            </a:blip>
            <a:srcRect/>
            <a:stretch>
              <a:fillRect/>
            </a:stretch>
          </p:blipFill>
          <p:spPr>
            <a:xfrm>
              <a:off x="5004048" y="4221087"/>
              <a:ext cx="3960440" cy="27567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2" name="タイトル 9"/>
            <p:cNvSpPr txBox="1">
              <a:spLocks noChangeAspect="1"/>
            </p:cNvSpPr>
            <p:nvPr/>
          </p:nvSpPr>
          <p:spPr bwMode="auto">
            <a:xfrm rot="16200000">
              <a:off x="4078708" y="4735908"/>
              <a:ext cx="1994696" cy="28803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lv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sz="1400" b="1" kern="0" dirty="0" smtClean="0">
                  <a:latin typeface="Times New Roman" pitchFamily="18" charset="0"/>
                  <a:ea typeface="Meiryo UI" pitchFamily="50" charset="-128"/>
                  <a:cs typeface="+mj-cs"/>
                </a:rPr>
                <a:t>efficiency</a:t>
              </a:r>
              <a:endParaRPr kumimoji="1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Meiryo UI" pitchFamily="50" charset="-128"/>
                <a:cs typeface="+mj-cs"/>
              </a:endParaRPr>
            </a:p>
          </p:txBody>
        </p:sp>
        <p:sp>
          <p:nvSpPr>
            <p:cNvPr id="123" name="タイトル 9"/>
            <p:cNvSpPr txBox="1">
              <a:spLocks noChangeAspect="1"/>
            </p:cNvSpPr>
            <p:nvPr/>
          </p:nvSpPr>
          <p:spPr bwMode="auto">
            <a:xfrm>
              <a:off x="5796136" y="4025514"/>
              <a:ext cx="2952328" cy="27678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 typeface="StarSymbol"/>
                <a:buNone/>
                <a:tabLst/>
                <a:defRPr/>
              </a:pPr>
              <a:r>
                <a:rPr kumimoji="1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itchFamily="18" charset="0"/>
                  <a:ea typeface="Meiryo UI" pitchFamily="50" charset="-128"/>
                  <a:cs typeface="+mj-cs"/>
                </a:rPr>
                <a:t>optical readout efficiency</a:t>
              </a:r>
              <a:endParaRPr kumimoji="1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Meiryo UI" pitchFamily="50" charset="-128"/>
                <a:cs typeface="+mj-cs"/>
              </a:endParaRPr>
            </a:p>
          </p:txBody>
        </p:sp>
        <p:sp>
          <p:nvSpPr>
            <p:cNvPr id="11" name="直線コネクタ 10"/>
            <p:cNvSpPr/>
            <p:nvPr/>
          </p:nvSpPr>
          <p:spPr>
            <a:xfrm>
              <a:off x="4067945" y="2006548"/>
              <a:ext cx="1512168" cy="0"/>
            </a:xfrm>
            <a:prstGeom prst="line">
              <a:avLst/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vert="horz" lIns="97967" tIns="57147" rIns="97967" bIns="57147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buNone/>
              </a:pPr>
              <a:endParaRPr lang="en-US" sz="1600" dirty="0">
                <a:latin typeface="Arial" pitchFamily="18"/>
                <a:ea typeface="ＭＳ Ｐゴシック" pitchFamily="2"/>
                <a:cs typeface="Mangal" pitchFamily="2"/>
              </a:endParaRPr>
            </a:p>
          </p:txBody>
        </p:sp>
        <p:sp>
          <p:nvSpPr>
            <p:cNvPr id="68" name="直線コネクタ 67"/>
            <p:cNvSpPr/>
            <p:nvPr/>
          </p:nvSpPr>
          <p:spPr>
            <a:xfrm>
              <a:off x="4139952" y="3233426"/>
              <a:ext cx="1368152" cy="1080120"/>
            </a:xfrm>
            <a:prstGeom prst="line">
              <a:avLst/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vert="horz" lIns="97967" tIns="57147" rIns="97967" bIns="57147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buNone/>
              </a:pPr>
              <a:endParaRPr lang="en-US" sz="1600" dirty="0">
                <a:latin typeface="Arial" pitchFamily="18"/>
                <a:ea typeface="ＭＳ Ｐゴシック" pitchFamily="2"/>
                <a:cs typeface="Mangal" pitchFamily="2"/>
              </a:endParaRPr>
            </a:p>
          </p:txBody>
        </p:sp>
      </p:grpSp>
      <p:grpSp>
        <p:nvGrpSpPr>
          <p:cNvPr id="30" name="グループ化 29"/>
          <p:cNvGrpSpPr/>
          <p:nvPr/>
        </p:nvGrpSpPr>
        <p:grpSpPr>
          <a:xfrm>
            <a:off x="107504" y="980728"/>
            <a:ext cx="1475656" cy="1440242"/>
            <a:chOff x="-1692696" y="1556792"/>
            <a:chExt cx="1475656" cy="1440242"/>
          </a:xfrm>
        </p:grpSpPr>
        <p:pic>
          <p:nvPicPr>
            <p:cNvPr id="24" name="図 23"/>
            <p:cNvPicPr>
              <a:picLocks noChangeAspect="1"/>
            </p:cNvPicPr>
            <p:nvPr/>
          </p:nvPicPr>
          <p:blipFill>
            <a:blip r:embed="rId7" cstate="print">
              <a:alphaModFix/>
              <a:lum/>
            </a:blip>
            <a:srcRect/>
            <a:stretch>
              <a:fillRect/>
            </a:stretch>
          </p:blipFill>
          <p:spPr>
            <a:xfrm>
              <a:off x="-1692696" y="1556792"/>
              <a:ext cx="1441396" cy="14402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直線コネクタ 24"/>
            <p:cNvSpPr>
              <a:spLocks noChangeAspect="1"/>
            </p:cNvSpPr>
            <p:nvPr/>
          </p:nvSpPr>
          <p:spPr>
            <a:xfrm flipV="1">
              <a:off x="-1189154" y="2204863"/>
              <a:ext cx="576578" cy="190599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prstDash val="solid"/>
              <a:headEnd type="none" w="med" len="med"/>
              <a:tailEnd type="triangle" w="lg" len="lg"/>
            </a:ln>
          </p:spPr>
          <p:txBody>
            <a:bodyPr vert="horz" lIns="106131" tIns="65311" rIns="106131" bIns="65311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buNone/>
              </a:pPr>
              <a:endParaRPr lang="en-US" sz="1600" dirty="0">
                <a:latin typeface="Arial" pitchFamily="18"/>
                <a:ea typeface="ＭＳ Ｐゴシック" pitchFamily="2"/>
                <a:cs typeface="Mangal" pitchFamily="2"/>
              </a:endParaRPr>
            </a:p>
          </p:txBody>
        </p:sp>
        <p:sp>
          <p:nvSpPr>
            <p:cNvPr id="26" name="直線コネクタ 25"/>
            <p:cNvSpPr>
              <a:spLocks noChangeAspect="1"/>
            </p:cNvSpPr>
            <p:nvPr/>
          </p:nvSpPr>
          <p:spPr>
            <a:xfrm>
              <a:off x="-1116632" y="1844824"/>
              <a:ext cx="270357" cy="791985"/>
            </a:xfrm>
            <a:prstGeom prst="line">
              <a:avLst/>
            </a:prstGeom>
            <a:noFill/>
            <a:ln w="54000">
              <a:solidFill>
                <a:srgbClr val="FF0000"/>
              </a:solidFill>
              <a:prstDash val="solid"/>
              <a:headEnd type="triangle" w="med" len="lg"/>
              <a:tailEnd type="none" w="med" len="med"/>
            </a:ln>
          </p:spPr>
          <p:txBody>
            <a:bodyPr vert="horz" lIns="106131" tIns="65311" rIns="106131" bIns="65311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buNone/>
              </a:pPr>
              <a:endParaRPr lang="en-US" sz="1600" dirty="0">
                <a:latin typeface="Arial" pitchFamily="18"/>
                <a:ea typeface="ＭＳ Ｐゴシック" pitchFamily="2"/>
                <a:cs typeface="Mangal" pitchFamily="2"/>
              </a:endParaRPr>
            </a:p>
          </p:txBody>
        </p:sp>
        <p:sp>
          <p:nvSpPr>
            <p:cNvPr id="27" name="正方形/長方形 26"/>
            <p:cNvSpPr>
              <a:spLocks noChangeAspect="1"/>
            </p:cNvSpPr>
            <p:nvPr/>
          </p:nvSpPr>
          <p:spPr>
            <a:xfrm>
              <a:off x="-1692696" y="1556792"/>
              <a:ext cx="1441396" cy="1440242"/>
            </a:xfrm>
            <a:prstGeom prst="rect">
              <a:avLst/>
            </a:prstGeom>
            <a:noFill/>
            <a:ln w="43200">
              <a:solidFill>
                <a:srgbClr val="0000FF"/>
              </a:solidFill>
              <a:prstDash val="solid"/>
            </a:ln>
          </p:spPr>
          <p:txBody>
            <a:bodyPr vert="horz" lIns="101232" tIns="60413" rIns="101232" bIns="60413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buNone/>
              </a:pPr>
              <a:endParaRPr lang="en-US" sz="1600" dirty="0">
                <a:latin typeface="Arial" pitchFamily="18"/>
                <a:ea typeface="ＭＳ Ｐゴシック" pitchFamily="2"/>
                <a:cs typeface="Mangal" pitchFamily="2"/>
              </a:endParaRPr>
            </a:p>
          </p:txBody>
        </p:sp>
        <p:sp>
          <p:nvSpPr>
            <p:cNvPr id="28" name="タイトル 15"/>
            <p:cNvSpPr txBox="1">
              <a:spLocks noChangeAspect="1"/>
            </p:cNvSpPr>
            <p:nvPr/>
          </p:nvSpPr>
          <p:spPr bwMode="auto">
            <a:xfrm>
              <a:off x="-1585192" y="1628800"/>
              <a:ext cx="1116632" cy="23045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 typeface="StarSymbol"/>
                <a:buNone/>
                <a:tabLst/>
                <a:defRPr/>
              </a:pPr>
              <a:r>
                <a:rPr lang="en-US" sz="1600" b="1" kern="0" noProof="0" dirty="0" smtClean="0">
                  <a:solidFill>
                    <a:schemeClr val="accent2"/>
                  </a:solidFill>
                  <a:latin typeface="Times New Roman" pitchFamily="18" charset="0"/>
                  <a:ea typeface="Meiryo UI" pitchFamily="50" charset="-128"/>
                  <a:cs typeface="+mj-cs"/>
                </a:rPr>
                <a:t>m</a:t>
              </a:r>
              <a:r>
                <a:rPr kumimoji="1" lang="en-US" sz="1600" b="1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2"/>
                  </a:solidFill>
                  <a:uLnTx/>
                  <a:uFillTx/>
                  <a:latin typeface="Times New Roman" pitchFamily="18" charset="0"/>
                  <a:ea typeface="Meiryo UI" pitchFamily="50" charset="-128"/>
                  <a:cs typeface="+mj-cs"/>
                </a:rPr>
                <a:t>ajor : Y</a:t>
              </a:r>
              <a:endParaRPr kumimoji="1" lang="en-US" sz="1600" b="1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uLnTx/>
                <a:uFillTx/>
                <a:latin typeface="Times New Roman" pitchFamily="18" charset="0"/>
                <a:ea typeface="Meiryo UI" pitchFamily="50" charset="-128"/>
                <a:cs typeface="+mj-cs"/>
              </a:endParaRPr>
            </a:p>
          </p:txBody>
        </p:sp>
        <p:sp>
          <p:nvSpPr>
            <p:cNvPr id="29" name="タイトル 16"/>
            <p:cNvSpPr txBox="1">
              <a:spLocks noChangeAspect="1"/>
            </p:cNvSpPr>
            <p:nvPr/>
          </p:nvSpPr>
          <p:spPr bwMode="auto">
            <a:xfrm>
              <a:off x="-1297160" y="2708920"/>
              <a:ext cx="1080120" cy="216024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 typeface="StarSymbol"/>
                <a:buNone/>
                <a:tabLst/>
                <a:defRPr/>
              </a:pPr>
              <a:r>
                <a:rPr lang="en-US" sz="1600" b="1" kern="0" dirty="0" smtClean="0">
                  <a:solidFill>
                    <a:schemeClr val="accent3"/>
                  </a:solidFill>
                  <a:latin typeface="+mj-lt"/>
                  <a:ea typeface="Meiryo UI" pitchFamily="50" charset="-128"/>
                  <a:cs typeface="+mj-cs"/>
                </a:rPr>
                <a:t>mi</a:t>
              </a:r>
              <a:r>
                <a:rPr kumimoji="1" lang="en-US" sz="1600" b="1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3"/>
                  </a:solidFill>
                  <a:uLnTx/>
                  <a:uFillTx/>
                  <a:latin typeface="+mj-lt"/>
                  <a:ea typeface="Meiryo UI" pitchFamily="50" charset="-128"/>
                  <a:cs typeface="+mj-cs"/>
                </a:rPr>
                <a:t>nor : X</a:t>
              </a:r>
              <a:endParaRPr kumimoji="1" lang="en-US" sz="1600" b="1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uLnTx/>
                <a:uFillTx/>
                <a:latin typeface="+mj-lt"/>
                <a:ea typeface="Meiryo UI" pitchFamily="50" charset="-128"/>
                <a:cs typeface="+mj-cs"/>
              </a:endParaRPr>
            </a:p>
          </p:txBody>
        </p:sp>
      </p:grpSp>
      <p:sp>
        <p:nvSpPr>
          <p:cNvPr id="125" name="正方形/長方形 4"/>
          <p:cNvSpPr/>
          <p:nvPr/>
        </p:nvSpPr>
        <p:spPr bwMode="auto">
          <a:xfrm>
            <a:off x="1764881" y="988603"/>
            <a:ext cx="2022474" cy="35216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81639" tIns="40820" rIns="81639" bIns="4082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r>
              <a:rPr lang="en-US" sz="2000" b="1" dirty="0"/>
              <a:t>signal region</a:t>
            </a:r>
          </a:p>
        </p:txBody>
      </p:sp>
      <p:sp>
        <p:nvSpPr>
          <p:cNvPr id="126" name="正方形/長方形 125"/>
          <p:cNvSpPr/>
          <p:nvPr/>
        </p:nvSpPr>
        <p:spPr>
          <a:xfrm>
            <a:off x="6948264" y="5157192"/>
            <a:ext cx="1872208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32" name="グループ化 131"/>
          <p:cNvGrpSpPr/>
          <p:nvPr/>
        </p:nvGrpSpPr>
        <p:grpSpPr>
          <a:xfrm>
            <a:off x="6048001" y="4221088"/>
            <a:ext cx="1476328" cy="2253492"/>
            <a:chOff x="6049792" y="4221088"/>
            <a:chExt cx="1550144" cy="2253492"/>
          </a:xfrm>
        </p:grpSpPr>
        <p:sp>
          <p:nvSpPr>
            <p:cNvPr id="129" name="直線コネクタ 128"/>
            <p:cNvSpPr/>
            <p:nvPr/>
          </p:nvSpPr>
          <p:spPr bwMode="auto">
            <a:xfrm>
              <a:off x="6049792" y="4221088"/>
              <a:ext cx="0" cy="2253492"/>
            </a:xfrm>
            <a:prstGeom prst="line">
              <a:avLst/>
            </a:prstGeom>
            <a:ln w="19050">
              <a:prstDash val="sysDash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lIns="97967" tIns="57147" rIns="97967" bIns="57147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spcBef>
                  <a:spcPts val="0"/>
                </a:spcBef>
                <a:spcAft>
                  <a:spcPts val="0"/>
                </a:spcAft>
                <a:buFont typeface="StarSymbol"/>
                <a:buNone/>
                <a:defRPr/>
              </a:pPr>
              <a:endParaRPr lang="en-US" sz="1600" dirty="0">
                <a:latin typeface="Arial" pitchFamily="18"/>
                <a:ea typeface="ＭＳ Ｐゴシック" pitchFamily="2"/>
                <a:cs typeface="Mangal" pitchFamily="2"/>
              </a:endParaRPr>
            </a:p>
          </p:txBody>
        </p:sp>
        <p:sp>
          <p:nvSpPr>
            <p:cNvPr id="131" name="直線コネクタ 130"/>
            <p:cNvSpPr/>
            <p:nvPr/>
          </p:nvSpPr>
          <p:spPr>
            <a:xfrm>
              <a:off x="6087768" y="5517232"/>
              <a:ext cx="1512168" cy="0"/>
            </a:xfrm>
            <a:prstGeom prst="line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vert="horz" lIns="97967" tIns="57147" rIns="97967" bIns="57147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buNone/>
              </a:pPr>
              <a:endParaRPr lang="en-US" sz="1600" dirty="0">
                <a:latin typeface="Arial" pitchFamily="18"/>
                <a:ea typeface="ＭＳ Ｐゴシック" pitchFamily="2"/>
                <a:cs typeface="Mangal" pitchFamily="2"/>
              </a:endParaRPr>
            </a:p>
          </p:txBody>
        </p:sp>
      </p:grpSp>
      <p:sp>
        <p:nvSpPr>
          <p:cNvPr id="133" name="スライド番号プレースホルダ 1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28</a:t>
            </a:fld>
            <a:endParaRPr kumimoji="1" lang="ja-JP" altLang="en-US"/>
          </a:p>
        </p:txBody>
      </p:sp>
      <p:sp>
        <p:nvSpPr>
          <p:cNvPr id="54" name="正方形/長方形 53"/>
          <p:cNvSpPr/>
          <p:nvPr/>
        </p:nvSpPr>
        <p:spPr>
          <a:xfrm>
            <a:off x="7596336" y="6021288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preliminary</a:t>
            </a:r>
            <a:endParaRPr lang="ja-JP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Study for upgrade</a:t>
            </a:r>
            <a:endParaRPr kumimoji="1" lang="ja-JP" alt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コンテンツ プレースホルダ 14"/>
          <p:cNvSpPr>
            <a:spLocks noGrp="1"/>
          </p:cNvSpPr>
          <p:nvPr>
            <p:ph idx="1"/>
          </p:nvPr>
        </p:nvSpPr>
        <p:spPr>
          <a:xfrm>
            <a:off x="107504" y="1696540"/>
            <a:ext cx="5760640" cy="4900812"/>
          </a:xfrm>
        </p:spPr>
        <p:txBody>
          <a:bodyPr/>
          <a:lstStyle/>
          <a:p>
            <a:r>
              <a:rPr lang="en-US" altLang="ja-JP" sz="2800" dirty="0" smtClean="0">
                <a:solidFill>
                  <a:schemeClr val="accent1"/>
                </a:solidFill>
              </a:rPr>
              <a:t>Read </a:t>
            </a:r>
            <a:r>
              <a:rPr lang="en-US" altLang="ja-JP" sz="2800" dirty="0" smtClean="0">
                <a:solidFill>
                  <a:schemeClr val="accent1"/>
                </a:solidFill>
              </a:rPr>
              <a:t>out speed up</a:t>
            </a:r>
          </a:p>
          <a:p>
            <a:pPr lvl="1"/>
            <a:r>
              <a:rPr lang="en-US" altLang="ja-JP" sz="2400" dirty="0" smtClean="0"/>
              <a:t>now : 0.1g/day </a:t>
            </a:r>
            <a:r>
              <a:rPr lang="ja-JP" altLang="en-US" sz="2400" dirty="0" smtClean="0"/>
              <a:t>→ </a:t>
            </a:r>
            <a:r>
              <a:rPr lang="en-US" altLang="ja-JP" sz="2400" dirty="0" smtClean="0"/>
              <a:t>10~100g scale</a:t>
            </a:r>
          </a:p>
          <a:p>
            <a:r>
              <a:rPr lang="en-US" altLang="ja-JP" sz="2800" dirty="0" smtClean="0">
                <a:solidFill>
                  <a:schemeClr val="accent1"/>
                </a:solidFill>
              </a:rPr>
              <a:t>Optics upgrade</a:t>
            </a:r>
          </a:p>
          <a:p>
            <a:pPr lvl="1"/>
            <a:r>
              <a:rPr lang="en-US" altLang="ja-JP" sz="2400" dirty="0" smtClean="0"/>
              <a:t>objective lens and wavelength</a:t>
            </a:r>
          </a:p>
          <a:p>
            <a:r>
              <a:rPr lang="en-US" altLang="ja-JP" sz="2800" dirty="0" smtClean="0">
                <a:solidFill>
                  <a:schemeClr val="accent1"/>
                </a:solidFill>
              </a:rPr>
              <a:t>Plasmon analysis </a:t>
            </a:r>
          </a:p>
          <a:p>
            <a:pPr lvl="1"/>
            <a:r>
              <a:rPr lang="en-US" altLang="ja-JP" sz="2400" dirty="0" smtClean="0"/>
              <a:t>Selection of </a:t>
            </a:r>
            <a:r>
              <a:rPr lang="en-US" altLang="ja-JP" sz="2400" dirty="0" err="1" smtClean="0"/>
              <a:t>dE</a:t>
            </a:r>
            <a:r>
              <a:rPr lang="en-US" altLang="ja-JP" sz="2400" dirty="0" smtClean="0"/>
              <a:t>/</a:t>
            </a:r>
            <a:r>
              <a:rPr lang="en-US" altLang="ja-JP" sz="2400" dirty="0" err="1" smtClean="0"/>
              <a:t>dx</a:t>
            </a:r>
            <a:r>
              <a:rPr lang="en-US" altLang="ja-JP" sz="2400" dirty="0" smtClean="0"/>
              <a:t> </a:t>
            </a:r>
            <a:r>
              <a:rPr lang="en-US" altLang="ja-JP" sz="2000" dirty="0" smtClean="0"/>
              <a:t>from scattering light </a:t>
            </a:r>
          </a:p>
          <a:p>
            <a:r>
              <a:rPr lang="en-US" altLang="ja-JP" sz="2800" dirty="0" smtClean="0">
                <a:solidFill>
                  <a:schemeClr val="accent1"/>
                </a:solidFill>
              </a:rPr>
              <a:t>Fluorescence </a:t>
            </a:r>
            <a:r>
              <a:rPr lang="en-US" altLang="ja-JP" sz="2800" dirty="0" smtClean="0">
                <a:solidFill>
                  <a:schemeClr val="accent1"/>
                </a:solidFill>
              </a:rPr>
              <a:t>analysis</a:t>
            </a:r>
            <a:endParaRPr lang="en-US" altLang="ja-JP" sz="2800" dirty="0" smtClean="0">
              <a:solidFill>
                <a:schemeClr val="accent1"/>
              </a:solidFill>
            </a:endParaRPr>
          </a:p>
          <a:p>
            <a:pPr lvl="1"/>
            <a:r>
              <a:rPr lang="en-US" altLang="ja-JP" sz="2400" dirty="0" smtClean="0"/>
              <a:t>Super resolution;~50 nm is expected !</a:t>
            </a:r>
          </a:p>
        </p:txBody>
      </p:sp>
      <p:sp>
        <p:nvSpPr>
          <p:cNvPr id="14" name="スライド番号プレースホル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29</a:t>
            </a:fld>
            <a:endParaRPr kumimoji="1" lang="ja-JP" altLang="en-US"/>
          </a:p>
        </p:txBody>
      </p:sp>
      <p:pic>
        <p:nvPicPr>
          <p:cNvPr id="7" name="Picture 3" descr="C:\Users\FMV\Downloads\DSC_03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1052736"/>
            <a:ext cx="1512168" cy="2016224"/>
          </a:xfrm>
          <a:prstGeom prst="rect">
            <a:avLst/>
          </a:prstGeom>
          <a:noFill/>
        </p:spPr>
      </p:pic>
      <p:pic>
        <p:nvPicPr>
          <p:cNvPr id="8" name="Picture 2" descr="c:\Users\atsuhiro\Downloads\DSCF08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3050" y="3212976"/>
            <a:ext cx="2209350" cy="1656184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 t="1319" r="52282" b="48358"/>
          <a:stretch>
            <a:fillRect/>
          </a:stretch>
        </p:blipFill>
        <p:spPr bwMode="auto">
          <a:xfrm>
            <a:off x="5868144" y="4996203"/>
            <a:ext cx="2736304" cy="1861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Index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/>
          <a:lstStyle/>
          <a:p>
            <a:r>
              <a:rPr kumimoji="1" lang="en-US" altLang="ja-JP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Dark Matter</a:t>
            </a:r>
          </a:p>
          <a:p>
            <a:pPr lvl="1"/>
            <a:r>
              <a:rPr kumimoji="1" lang="en-US" altLang="ja-JP" dirty="0" smtClean="0"/>
              <a:t>About </a:t>
            </a:r>
            <a:r>
              <a:rPr lang="en-US" altLang="ja-JP" dirty="0" smtClean="0"/>
              <a:t>d</a:t>
            </a:r>
            <a:r>
              <a:rPr kumimoji="1" lang="en-US" altLang="ja-JP" dirty="0" smtClean="0"/>
              <a:t>ark matter</a:t>
            </a:r>
          </a:p>
          <a:p>
            <a:pPr lvl="1"/>
            <a:r>
              <a:rPr lang="en-US" altLang="ja-JP" dirty="0" smtClean="0"/>
              <a:t>Dark matter search experiments</a:t>
            </a:r>
          </a:p>
          <a:p>
            <a:r>
              <a:rPr kumimoji="1" lang="en-US" altLang="ja-JP" b="1" dirty="0" smtClean="0">
                <a:solidFill>
                  <a:schemeClr val="bg1">
                    <a:lumMod val="75000"/>
                  </a:schemeClr>
                </a:solidFill>
              </a:rPr>
              <a:t>Emulsio</a:t>
            </a:r>
            <a:r>
              <a:rPr lang="en-US" altLang="ja-JP" b="1" dirty="0" smtClean="0">
                <a:solidFill>
                  <a:schemeClr val="bg1">
                    <a:lumMod val="75000"/>
                  </a:schemeClr>
                </a:solidFill>
              </a:rPr>
              <a:t>n R&amp;D</a:t>
            </a:r>
          </a:p>
          <a:p>
            <a:pPr lvl="1"/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New production method</a:t>
            </a:r>
          </a:p>
          <a:p>
            <a:pPr lvl="1"/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Sensitivity control</a:t>
            </a:r>
          </a:p>
          <a:p>
            <a:r>
              <a:rPr kumimoji="1" lang="en-US" altLang="ja-JP" b="1" dirty="0" smtClean="0">
                <a:solidFill>
                  <a:schemeClr val="bg1">
                    <a:lumMod val="75000"/>
                  </a:schemeClr>
                </a:solidFill>
              </a:rPr>
              <a:t>Readout R&amp;D</a:t>
            </a:r>
          </a:p>
          <a:p>
            <a:pPr lvl="1"/>
            <a:r>
              <a:rPr kumimoji="1" lang="en-US" altLang="ja-JP" dirty="0" smtClean="0">
                <a:solidFill>
                  <a:schemeClr val="bg1">
                    <a:lumMod val="75000"/>
                  </a:schemeClr>
                </a:solidFill>
              </a:rPr>
              <a:t>Optical microscope</a:t>
            </a:r>
          </a:p>
          <a:p>
            <a:pPr lvl="1"/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X-ray microscope</a:t>
            </a:r>
            <a:endParaRPr kumimoji="1" lang="en-US" altLang="ja-JP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altLang="ja-JP" b="1" dirty="0" smtClean="0">
                <a:solidFill>
                  <a:schemeClr val="bg1">
                    <a:lumMod val="75000"/>
                  </a:schemeClr>
                </a:solidFill>
              </a:rPr>
              <a:t>Activity</a:t>
            </a:r>
          </a:p>
          <a:p>
            <a:pPr lvl="1"/>
            <a:endParaRPr lang="en-US" altLang="ja-JP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kumimoji="1" lang="en-US" altLang="ja-JP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kumimoji="1" lang="ja-JP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</a:t>
            </a:fld>
            <a:endParaRPr kumimoji="1" lang="ja-JP" altLang="en-US" dirty="0"/>
          </a:p>
        </p:txBody>
      </p:sp>
      <p:grpSp>
        <p:nvGrpSpPr>
          <p:cNvPr id="10" name="グループ化 9"/>
          <p:cNvGrpSpPr/>
          <p:nvPr/>
        </p:nvGrpSpPr>
        <p:grpSpPr>
          <a:xfrm>
            <a:off x="0" y="836712"/>
            <a:ext cx="360000" cy="5976000"/>
            <a:chOff x="0" y="980728"/>
            <a:chExt cx="144000" cy="5184576"/>
          </a:xfrm>
        </p:grpSpPr>
        <p:sp>
          <p:nvSpPr>
            <p:cNvPr id="11" name="正方形/長方形 10"/>
            <p:cNvSpPr/>
            <p:nvPr/>
          </p:nvSpPr>
          <p:spPr>
            <a:xfrm>
              <a:off x="0" y="980728"/>
              <a:ext cx="144000" cy="1311906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0" y="2276872"/>
              <a:ext cx="144000" cy="1296144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0" y="3573016"/>
              <a:ext cx="144000" cy="1296144"/>
            </a:xfrm>
            <a:prstGeom prst="rect">
              <a:avLst/>
            </a:pr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0" y="4869160"/>
              <a:ext cx="144000" cy="1296144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tint val="50000"/>
                    <a:satMod val="300000"/>
                  </a:schemeClr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kumimoji="1" lang="ja-JP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Index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/>
          <a:lstStyle/>
          <a:p>
            <a:r>
              <a:rPr kumimoji="1" lang="en-US" altLang="ja-JP" b="1" dirty="0" smtClean="0">
                <a:solidFill>
                  <a:schemeClr val="bg1">
                    <a:lumMod val="75000"/>
                  </a:schemeClr>
                </a:solidFill>
              </a:rPr>
              <a:t>Dark Matter</a:t>
            </a:r>
          </a:p>
          <a:p>
            <a:pPr lvl="1"/>
            <a:r>
              <a:rPr kumimoji="1" lang="en-US" altLang="ja-JP" dirty="0" smtClean="0">
                <a:solidFill>
                  <a:schemeClr val="bg1">
                    <a:lumMod val="75000"/>
                  </a:schemeClr>
                </a:solidFill>
              </a:rPr>
              <a:t>About 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d</a:t>
            </a:r>
            <a:r>
              <a:rPr kumimoji="1" lang="en-US" altLang="ja-JP" dirty="0" smtClean="0">
                <a:solidFill>
                  <a:schemeClr val="bg1">
                    <a:lumMod val="75000"/>
                  </a:schemeClr>
                </a:solidFill>
              </a:rPr>
              <a:t>ark matter</a:t>
            </a:r>
          </a:p>
          <a:p>
            <a:pPr lvl="1"/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Dark matter search experiments</a:t>
            </a:r>
          </a:p>
          <a:p>
            <a:r>
              <a:rPr kumimoji="1" lang="en-US" altLang="ja-JP" b="1" dirty="0" smtClean="0">
                <a:solidFill>
                  <a:schemeClr val="bg1">
                    <a:lumMod val="75000"/>
                  </a:schemeClr>
                </a:solidFill>
              </a:rPr>
              <a:t>Emulsio</a:t>
            </a:r>
            <a:r>
              <a:rPr lang="en-US" altLang="ja-JP" b="1" dirty="0" smtClean="0">
                <a:solidFill>
                  <a:schemeClr val="bg1">
                    <a:lumMod val="75000"/>
                  </a:schemeClr>
                </a:solidFill>
              </a:rPr>
              <a:t>n R&amp;D</a:t>
            </a:r>
          </a:p>
          <a:p>
            <a:pPr lvl="1"/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New production method</a:t>
            </a:r>
          </a:p>
          <a:p>
            <a:pPr lvl="1"/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Sensitivity control</a:t>
            </a:r>
          </a:p>
          <a:p>
            <a:r>
              <a:rPr kumimoji="1" lang="en-US" altLang="ja-JP" b="1" dirty="0" smtClean="0">
                <a:solidFill>
                  <a:schemeClr val="bg1">
                    <a:lumMod val="75000"/>
                  </a:schemeClr>
                </a:solidFill>
              </a:rPr>
              <a:t>Readout R&amp;D</a:t>
            </a:r>
          </a:p>
          <a:p>
            <a:pPr lvl="1"/>
            <a:r>
              <a:rPr kumimoji="1" lang="en-US" altLang="ja-JP" dirty="0" smtClean="0">
                <a:solidFill>
                  <a:schemeClr val="bg1">
                    <a:lumMod val="75000"/>
                  </a:schemeClr>
                </a:solidFill>
              </a:rPr>
              <a:t>Optical microscope</a:t>
            </a:r>
          </a:p>
          <a:p>
            <a:pPr lvl="1"/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X-ray microscope</a:t>
            </a:r>
            <a:endParaRPr kumimoji="1" lang="en-US" altLang="ja-JP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altLang="ja-JP" b="1" dirty="0" smtClean="0">
                <a:solidFill>
                  <a:schemeClr val="accent6">
                    <a:lumMod val="75000"/>
                  </a:schemeClr>
                </a:solidFill>
              </a:rPr>
              <a:t>Activity</a:t>
            </a:r>
          </a:p>
          <a:p>
            <a:pPr lvl="1"/>
            <a:endParaRPr lang="en-US" altLang="ja-JP" dirty="0" smtClean="0"/>
          </a:p>
          <a:p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30</a:t>
            </a:fld>
            <a:endParaRPr kumimoji="1" lang="ja-JP" altLang="en-US"/>
          </a:p>
        </p:txBody>
      </p:sp>
      <p:grpSp>
        <p:nvGrpSpPr>
          <p:cNvPr id="10" name="グループ化 9"/>
          <p:cNvGrpSpPr/>
          <p:nvPr/>
        </p:nvGrpSpPr>
        <p:grpSpPr>
          <a:xfrm>
            <a:off x="0" y="908720"/>
            <a:ext cx="360000" cy="5903992"/>
            <a:chOff x="0" y="1043200"/>
            <a:chExt cx="144000" cy="5122104"/>
          </a:xfrm>
        </p:grpSpPr>
        <p:sp>
          <p:nvSpPr>
            <p:cNvPr id="11" name="正方形/長方形 10"/>
            <p:cNvSpPr/>
            <p:nvPr/>
          </p:nvSpPr>
          <p:spPr>
            <a:xfrm>
              <a:off x="0" y="1043200"/>
              <a:ext cx="144000" cy="1233672"/>
            </a:xfrm>
            <a:prstGeom prst="rect">
              <a:avLst/>
            </a:prstGeom>
            <a:gradFill flip="none" rotWithShape="1">
              <a:gsLst>
                <a:gs pos="0">
                  <a:schemeClr val="dk1">
                    <a:tint val="50000"/>
                    <a:satMod val="300000"/>
                  </a:schemeClr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0" y="2276872"/>
              <a:ext cx="144000" cy="1296144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0" y="3573016"/>
              <a:ext cx="144000" cy="1296144"/>
            </a:xfrm>
            <a:prstGeom prst="rect">
              <a:avLst/>
            </a:pr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0" y="4869160"/>
              <a:ext cx="144000" cy="1296144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kumimoji="1" lang="ja-JP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Near Future Plan</a:t>
            </a:r>
            <a:endParaRPr kumimoji="1" lang="ja-JP" alt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31</a:t>
            </a:fld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2269385" y="2492896"/>
            <a:ext cx="2518639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indent="-216000" algn="ctr"/>
            <a:r>
              <a:rPr lang="en-US" altLang="ja-JP" dirty="0" smtClean="0"/>
              <a:t>crystal sensitivity control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3275856" y="1844824"/>
            <a:ext cx="221727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indent="-216000" algn="ctr"/>
            <a:r>
              <a:rPr lang="en-US" altLang="ja-JP" dirty="0" smtClean="0"/>
              <a:t>developing sensitivity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6300866" y="2195572"/>
            <a:ext cx="215956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indent="-216000" algn="ctr"/>
            <a:r>
              <a:rPr lang="en-US" altLang="ja-JP" dirty="0" smtClean="0"/>
              <a:t>new readout </a:t>
            </a:r>
            <a:r>
              <a:rPr lang="en-US" altLang="ja-JP" dirty="0" smtClean="0"/>
              <a:t>methods</a:t>
            </a:r>
            <a:endParaRPr lang="en-US" altLang="ja-JP" dirty="0" smtClean="0"/>
          </a:p>
        </p:txBody>
      </p:sp>
      <p:sp>
        <p:nvSpPr>
          <p:cNvPr id="11" name="正方形/長方形 10"/>
          <p:cNvSpPr/>
          <p:nvPr/>
        </p:nvSpPr>
        <p:spPr>
          <a:xfrm>
            <a:off x="5076056" y="2996952"/>
            <a:ext cx="2198038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50000"/>
                  <a:satMod val="30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indent="-216000" algn="ctr"/>
            <a:r>
              <a:rPr lang="en-US" altLang="ja-JP" dirty="0" smtClean="0"/>
              <a:t>understanding for BG</a:t>
            </a:r>
          </a:p>
        </p:txBody>
      </p:sp>
      <p:sp>
        <p:nvSpPr>
          <p:cNvPr id="12" name="下矢印 11"/>
          <p:cNvSpPr/>
          <p:nvPr/>
        </p:nvSpPr>
        <p:spPr>
          <a:xfrm>
            <a:off x="251520" y="836712"/>
            <a:ext cx="432048" cy="5544616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kumimoji="1" lang="en-US" altLang="ja-JP" dirty="0" smtClean="0"/>
              <a:t>2013</a:t>
            </a:r>
          </a:p>
          <a:p>
            <a:pPr algn="ctr"/>
            <a:endParaRPr lang="en-US" altLang="ja-JP" dirty="0" smtClean="0"/>
          </a:p>
          <a:p>
            <a:pPr algn="ctr"/>
            <a:endParaRPr lang="en-US" altLang="ja-JP" dirty="0" smtClean="0"/>
          </a:p>
          <a:p>
            <a:pPr algn="ctr"/>
            <a:endParaRPr kumimoji="1" lang="en-US" altLang="ja-JP" dirty="0" smtClean="0"/>
          </a:p>
          <a:p>
            <a:pPr algn="ctr"/>
            <a:endParaRPr kumimoji="1" lang="en-US" altLang="ja-JP" dirty="0" smtClean="0"/>
          </a:p>
          <a:p>
            <a:pPr algn="ctr"/>
            <a:endParaRPr lang="en-US" altLang="ja-JP" dirty="0" smtClean="0"/>
          </a:p>
          <a:p>
            <a:pPr algn="ctr"/>
            <a:r>
              <a:rPr kumimoji="1" lang="en-US" altLang="ja-JP" dirty="0" smtClean="0"/>
              <a:t>2014</a:t>
            </a:r>
          </a:p>
          <a:p>
            <a:pPr algn="ctr"/>
            <a:endParaRPr lang="en-US" altLang="ja-JP" dirty="0" smtClean="0"/>
          </a:p>
          <a:p>
            <a:pPr algn="ctr"/>
            <a:endParaRPr lang="en-US" altLang="ja-JP" dirty="0" smtClean="0"/>
          </a:p>
          <a:p>
            <a:pPr algn="ctr"/>
            <a:endParaRPr kumimoji="1" lang="en-US" altLang="ja-JP" dirty="0" smtClean="0"/>
          </a:p>
          <a:p>
            <a:pPr algn="ctr"/>
            <a:endParaRPr lang="en-US" altLang="ja-JP" dirty="0" smtClean="0"/>
          </a:p>
          <a:p>
            <a:pPr algn="ctr"/>
            <a:endParaRPr kumimoji="1" lang="en-US" altLang="ja-JP" dirty="0" smtClean="0"/>
          </a:p>
          <a:p>
            <a:pPr algn="ctr"/>
            <a:r>
              <a:rPr lang="en-US" altLang="ja-JP" dirty="0" smtClean="0"/>
              <a:t>2015</a:t>
            </a:r>
          </a:p>
          <a:p>
            <a:pPr algn="ctr"/>
            <a:endParaRPr kumimoji="1" lang="en-US" altLang="ja-JP" dirty="0" smtClean="0"/>
          </a:p>
          <a:p>
            <a:pPr algn="ctr"/>
            <a:endParaRPr kumimoji="1" lang="en-US" altLang="ja-JP" dirty="0" smtClean="0"/>
          </a:p>
          <a:p>
            <a:pPr algn="ctr"/>
            <a:endParaRPr kumimoji="1" lang="en-US" altLang="ja-JP" dirty="0" smtClean="0"/>
          </a:p>
          <a:p>
            <a:pPr algn="ctr"/>
            <a:endParaRPr lang="en-US" altLang="ja-JP" dirty="0" smtClean="0"/>
          </a:p>
          <a:p>
            <a:pPr algn="ctr"/>
            <a:r>
              <a:rPr lang="en-US" altLang="ja-JP" dirty="0" smtClean="0"/>
              <a:t>2016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5436096" y="5157192"/>
            <a:ext cx="187743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indent="-216000" algn="ctr"/>
            <a:r>
              <a:rPr lang="en-US" altLang="ja-JP" dirty="0" smtClean="0"/>
              <a:t>high speed system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784900" y="1772816"/>
            <a:ext cx="1338828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indent="-216000" algn="ctr"/>
            <a:r>
              <a:rPr lang="en-US" altLang="ja-JP" dirty="0" smtClean="0"/>
              <a:t>study in Lab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718795" y="3501008"/>
            <a:ext cx="1678666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indent="-216000" algn="ctr"/>
            <a:r>
              <a:rPr lang="en-US" altLang="ja-JP" dirty="0" smtClean="0"/>
              <a:t>1g </a:t>
            </a:r>
            <a:r>
              <a:rPr lang="en-US" altLang="ja-JP" dirty="0" smtClean="0"/>
              <a:t>scale test run</a:t>
            </a:r>
          </a:p>
          <a:p>
            <a:pPr indent="-216000" algn="ctr"/>
            <a:r>
              <a:rPr lang="en-US" altLang="ja-JP" dirty="0" smtClean="0"/>
              <a:t>at LNGS</a:t>
            </a:r>
          </a:p>
        </p:txBody>
      </p:sp>
      <p:sp>
        <p:nvSpPr>
          <p:cNvPr id="17" name="正方形/長方形 16"/>
          <p:cNvSpPr/>
          <p:nvPr/>
        </p:nvSpPr>
        <p:spPr>
          <a:xfrm>
            <a:off x="771608" y="5373216"/>
            <a:ext cx="1531188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indent="-216000" algn="ctr"/>
            <a:r>
              <a:rPr lang="en-US" altLang="ja-JP" dirty="0" smtClean="0"/>
              <a:t>10-100</a:t>
            </a:r>
            <a:r>
              <a:rPr lang="ja-JP" altLang="en-US" dirty="0" smtClean="0"/>
              <a:t> </a:t>
            </a:r>
            <a:r>
              <a:rPr lang="en-US" altLang="ja-JP" dirty="0" smtClean="0"/>
              <a:t>g </a:t>
            </a:r>
            <a:r>
              <a:rPr lang="en-US" altLang="ja-JP" dirty="0" smtClean="0"/>
              <a:t>scale</a:t>
            </a:r>
          </a:p>
          <a:p>
            <a:pPr indent="-216000" algn="ctr"/>
            <a:r>
              <a:rPr lang="en-US" altLang="ja-JP" dirty="0" smtClean="0"/>
              <a:t>physics run.1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2483768" y="4499828"/>
            <a:ext cx="2146742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indent="-216000" algn="ctr"/>
            <a:r>
              <a:rPr lang="en-US" altLang="ja-JP" dirty="0" smtClean="0"/>
              <a:t>high sensitive U-NIT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2627784" y="5589240"/>
            <a:ext cx="2024913" cy="369332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indent="-216000" algn="ctr"/>
            <a:r>
              <a:rPr lang="en-US" altLang="ja-JP" dirty="0" smtClean="0"/>
              <a:t>equatorial telescope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6516216" y="4067780"/>
            <a:ext cx="217880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indent="-216000" algn="ctr"/>
            <a:r>
              <a:rPr lang="en-US" altLang="ja-JP" dirty="0" smtClean="0"/>
              <a:t>readout BG rejection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2780361" y="3563724"/>
            <a:ext cx="2223687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indent="-216000" algn="ctr"/>
            <a:r>
              <a:rPr lang="en-US" altLang="ja-JP" dirty="0" smtClean="0"/>
              <a:t>BG insensitive crystal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754660" y="6381328"/>
            <a:ext cx="302525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indent="-216000" algn="ctr"/>
            <a:r>
              <a:rPr lang="en-US" altLang="ja-JP" dirty="0" smtClean="0"/>
              <a:t>kg scale run for DAMA region</a:t>
            </a:r>
            <a:endParaRPr lang="en-US" altLang="ja-JP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タイトル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R&amp;D underground facility</a:t>
            </a:r>
            <a:r>
              <a:rPr lang="ja-JP" alt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ja-JP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in Gran </a:t>
            </a:r>
            <a:r>
              <a:rPr lang="en-US" altLang="ja-JP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Sasso</a:t>
            </a:r>
            <a:endParaRPr kumimoji="1" lang="ja-JP" alt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" name="グループ化 9"/>
          <p:cNvGrpSpPr>
            <a:grpSpLocks/>
          </p:cNvGrpSpPr>
          <p:nvPr/>
        </p:nvGrpSpPr>
        <p:grpSpPr bwMode="auto">
          <a:xfrm>
            <a:off x="0" y="826865"/>
            <a:ext cx="4859338" cy="3392710"/>
            <a:chOff x="0" y="1548458"/>
            <a:chExt cx="4860032" cy="3392710"/>
          </a:xfrm>
        </p:grpSpPr>
        <p:pic>
          <p:nvPicPr>
            <p:cNvPr id="50190" name="Picture 4" descr="http://www.weltderphysik.de/uploads/tx_wdpmedia/2010_untergrundlabor_lngs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829668"/>
              <a:ext cx="4859338" cy="311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円/楕円 5"/>
            <p:cNvSpPr/>
            <p:nvPr/>
          </p:nvSpPr>
          <p:spPr>
            <a:xfrm>
              <a:off x="2916654" y="2923456"/>
              <a:ext cx="215931" cy="21748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cxnSp>
          <p:nvCxnSpPr>
            <p:cNvPr id="8" name="直線コネクタ 7"/>
            <p:cNvCxnSpPr>
              <a:stCxn id="6" idx="6"/>
            </p:cNvCxnSpPr>
            <p:nvPr/>
          </p:nvCxnSpPr>
          <p:spPr>
            <a:xfrm>
              <a:off x="3132585" y="3032993"/>
              <a:ext cx="1727447" cy="17653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>
              <a:stCxn id="6" idx="2"/>
            </p:cNvCxnSpPr>
            <p:nvPr/>
          </p:nvCxnSpPr>
          <p:spPr>
            <a:xfrm flipH="1">
              <a:off x="1187620" y="3032200"/>
              <a:ext cx="1729035" cy="183753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194" name="テキスト ボックス 12"/>
            <p:cNvSpPr txBox="1">
              <a:spLocks noChangeArrowheads="1"/>
            </p:cNvSpPr>
            <p:nvPr/>
          </p:nvSpPr>
          <p:spPr bwMode="auto">
            <a:xfrm>
              <a:off x="900113" y="1548458"/>
              <a:ext cx="3671887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b="1" dirty="0"/>
                <a:t>Gran </a:t>
              </a:r>
              <a:r>
                <a:rPr lang="en-US" altLang="ja-JP" b="1" dirty="0" err="1"/>
                <a:t>Sasso</a:t>
              </a:r>
              <a:r>
                <a:rPr lang="ja-JP" altLang="en-US" b="1" dirty="0"/>
                <a:t> </a:t>
              </a:r>
              <a:r>
                <a:rPr lang="en-US" altLang="ja-JP" b="1" dirty="0"/>
                <a:t>(LNGS), </a:t>
              </a:r>
              <a:r>
                <a:rPr lang="en-US" altLang="ja-JP" b="1" dirty="0" smtClean="0"/>
                <a:t>Italy</a:t>
              </a:r>
              <a:endParaRPr lang="ja-JP" altLang="en-US" b="1" dirty="0"/>
            </a:p>
          </p:txBody>
        </p:sp>
      </p:grpSp>
      <p:pic>
        <p:nvPicPr>
          <p:cNvPr id="50180" name="Picture 2" descr="F:\naka\UndergroundExperiment\Facility_image\Picture\CIMG01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4076700"/>
            <a:ext cx="37084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テキスト ボックス 11"/>
          <p:cNvSpPr txBox="1">
            <a:spLocks noChangeArrowheads="1"/>
          </p:cNvSpPr>
          <p:nvPr/>
        </p:nvSpPr>
        <p:spPr bwMode="auto">
          <a:xfrm>
            <a:off x="5364163" y="1187450"/>
            <a:ext cx="43926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 u="sng"/>
              <a:t>2</a:t>
            </a:r>
            <a:r>
              <a:rPr lang="en-US" altLang="ja-JP" b="1" u="sng" baseline="30000"/>
              <a:t>nd</a:t>
            </a:r>
            <a:r>
              <a:rPr lang="en-US" altLang="ja-JP" b="1" u="sng"/>
              <a:t> Floor: Detector Production </a:t>
            </a:r>
            <a:endParaRPr lang="ja-JP" altLang="en-US" b="1" u="sng"/>
          </a:p>
        </p:txBody>
      </p:sp>
      <p:sp>
        <p:nvSpPr>
          <p:cNvPr id="50182" name="テキスト ボックス 12"/>
          <p:cNvSpPr txBox="1">
            <a:spLocks noChangeArrowheads="1"/>
          </p:cNvSpPr>
          <p:nvPr/>
        </p:nvSpPr>
        <p:spPr bwMode="auto">
          <a:xfrm>
            <a:off x="5364163" y="4292600"/>
            <a:ext cx="38274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 u="sng"/>
              <a:t>1</a:t>
            </a:r>
            <a:r>
              <a:rPr lang="en-US" altLang="ja-JP" b="1" u="sng" baseline="30000"/>
              <a:t>st</a:t>
            </a:r>
            <a:r>
              <a:rPr lang="en-US" altLang="ja-JP" b="1" u="sng"/>
              <a:t> Floor : Development  Facility</a:t>
            </a:r>
            <a:endParaRPr lang="ja-JP" altLang="en-US" b="1" u="sng"/>
          </a:p>
        </p:txBody>
      </p:sp>
      <p:pic>
        <p:nvPicPr>
          <p:cNvPr id="50183" name="Picture 2" descr="F:\naka\UndergroundExperiment\Facility_image\Picture\CIMG01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725" y="1628775"/>
            <a:ext cx="1576388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4" name="Picture 3" descr="F:\naka\UndergroundExperiment\Facility_image\Picture\CIMG01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950" y="1628775"/>
            <a:ext cx="1584325" cy="211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5" name="Picture 4" descr="F:\naka\UndergroundExperiment\Facility_image\Picture\CIMG017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35638" y="4652963"/>
            <a:ext cx="26876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円/楕円 21"/>
          <p:cNvSpPr/>
          <p:nvPr/>
        </p:nvSpPr>
        <p:spPr>
          <a:xfrm>
            <a:off x="2627313" y="4219575"/>
            <a:ext cx="1871662" cy="14414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23" name="直線矢印コネクタ 22"/>
          <p:cNvCxnSpPr/>
          <p:nvPr/>
        </p:nvCxnSpPr>
        <p:spPr>
          <a:xfrm flipV="1">
            <a:off x="4356100" y="3500438"/>
            <a:ext cx="1366838" cy="10795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円/楕円 23"/>
          <p:cNvSpPr/>
          <p:nvPr/>
        </p:nvSpPr>
        <p:spPr>
          <a:xfrm>
            <a:off x="2698750" y="5156200"/>
            <a:ext cx="1873250" cy="14398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25" name="直線矢印コネクタ 24"/>
          <p:cNvCxnSpPr/>
          <p:nvPr/>
        </p:nvCxnSpPr>
        <p:spPr>
          <a:xfrm>
            <a:off x="4356100" y="5948363"/>
            <a:ext cx="1439863" cy="730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スライド番号プレースホルダ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32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Collaborator and Technical Supporter</a:t>
            </a:r>
            <a:endParaRPr lang="ja-JP" alt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33</a:t>
            </a:fld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79512" y="876190"/>
            <a:ext cx="453650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u="sng" dirty="0" smtClean="0"/>
              <a:t>Nagoya University</a:t>
            </a:r>
            <a:r>
              <a:rPr kumimoji="1" lang="en-US" altLang="ja-JP" b="1" dirty="0" smtClean="0"/>
              <a:t> </a:t>
            </a:r>
          </a:p>
          <a:p>
            <a:r>
              <a:rPr lang="en-US" altLang="ja-JP" dirty="0" smtClean="0"/>
              <a:t>     T. Naka (Organizer of Japan and all) </a:t>
            </a:r>
          </a:p>
          <a:p>
            <a:r>
              <a:rPr lang="en-US" altLang="ja-JP" dirty="0" smtClean="0"/>
              <a:t>     T. Asada ( R&amp;D of fine-grained emulsion ) </a:t>
            </a:r>
          </a:p>
          <a:p>
            <a:r>
              <a:rPr lang="en-US" altLang="ja-JP" dirty="0" smtClean="0"/>
              <a:t>     T. </a:t>
            </a:r>
            <a:r>
              <a:rPr lang="en-US" altLang="ja-JP" dirty="0" err="1" smtClean="0"/>
              <a:t>Katsuragawa</a:t>
            </a:r>
            <a:r>
              <a:rPr lang="en-US" altLang="ja-JP" dirty="0" smtClean="0"/>
              <a:t> ( Readout system) </a:t>
            </a:r>
          </a:p>
          <a:p>
            <a:r>
              <a:rPr lang="en-US" altLang="ja-JP" dirty="0" smtClean="0"/>
              <a:t>     M. Yoshimoto (Optical Readout Stage) </a:t>
            </a:r>
          </a:p>
          <a:p>
            <a:r>
              <a:rPr lang="en-US" altLang="ja-JP" dirty="0" smtClean="0"/>
              <a:t>     K. </a:t>
            </a:r>
            <a:r>
              <a:rPr lang="en-US" altLang="ja-JP" dirty="0" err="1" smtClean="0"/>
              <a:t>Hakamata</a:t>
            </a:r>
            <a:r>
              <a:rPr lang="en-US" altLang="ja-JP" dirty="0" smtClean="0"/>
              <a:t> (Development treatment) </a:t>
            </a:r>
          </a:p>
          <a:p>
            <a:r>
              <a:rPr lang="en-US" altLang="ja-JP" dirty="0" smtClean="0"/>
              <a:t>     M. Ishikawa (Plasmon analysis  study) </a:t>
            </a:r>
          </a:p>
          <a:p>
            <a:r>
              <a:rPr lang="en-US" altLang="ja-JP" dirty="0" smtClean="0"/>
              <a:t>     K. </a:t>
            </a:r>
            <a:r>
              <a:rPr lang="en-US" altLang="ja-JP" dirty="0" err="1" smtClean="0"/>
              <a:t>Kuwabara</a:t>
            </a:r>
            <a:r>
              <a:rPr lang="en-US" altLang="ja-JP" dirty="0" smtClean="0"/>
              <a:t> (R&amp;D of emulsion)</a:t>
            </a:r>
          </a:p>
          <a:p>
            <a:r>
              <a:rPr lang="en-US" altLang="ja-JP" dirty="0" smtClean="0"/>
              <a:t>     A. </a:t>
            </a:r>
            <a:r>
              <a:rPr lang="en-US" altLang="ja-JP" dirty="0" err="1" smtClean="0"/>
              <a:t>Umemoto</a:t>
            </a:r>
            <a:r>
              <a:rPr lang="en-US" altLang="ja-JP" dirty="0" smtClean="0"/>
              <a:t> (Plasmon analysis)</a:t>
            </a:r>
          </a:p>
          <a:p>
            <a:r>
              <a:rPr lang="en-US" altLang="ja-JP" dirty="0" smtClean="0"/>
              <a:t>     S. </a:t>
            </a:r>
            <a:r>
              <a:rPr lang="en-US" altLang="ja-JP" dirty="0" err="1" smtClean="0"/>
              <a:t>Furuya</a:t>
            </a:r>
            <a:r>
              <a:rPr lang="en-US" altLang="ja-JP" dirty="0" smtClean="0"/>
              <a:t>  (detector R&amp;D) </a:t>
            </a:r>
          </a:p>
          <a:p>
            <a:r>
              <a:rPr lang="en-US" altLang="ja-JP" dirty="0" smtClean="0"/>
              <a:t>     S. </a:t>
            </a:r>
            <a:r>
              <a:rPr lang="en-US" altLang="ja-JP" dirty="0" err="1" smtClean="0"/>
              <a:t>Machii</a:t>
            </a:r>
            <a:r>
              <a:rPr lang="en-US" altLang="ja-JP" dirty="0" smtClean="0"/>
              <a:t> (optical </a:t>
            </a:r>
            <a:r>
              <a:rPr lang="en-US" altLang="ja-JP" dirty="0" err="1" smtClean="0"/>
              <a:t>microscpe</a:t>
            </a:r>
            <a:r>
              <a:rPr lang="en-US" altLang="ja-JP" dirty="0" smtClean="0"/>
              <a:t> )    </a:t>
            </a:r>
          </a:p>
          <a:p>
            <a:r>
              <a:rPr lang="en-US" altLang="ja-JP" dirty="0" smtClean="0"/>
              <a:t> </a:t>
            </a:r>
            <a:endParaRPr lang="en-US" altLang="ja-JP" u="sng" dirty="0" smtClean="0"/>
          </a:p>
          <a:p>
            <a:r>
              <a:rPr lang="en-US" altLang="ja-JP" b="1" u="sng" dirty="0" smtClean="0"/>
              <a:t>Nagoya University [ X-ray Astronomy] </a:t>
            </a:r>
          </a:p>
          <a:p>
            <a:r>
              <a:rPr lang="en-US" altLang="ja-JP" dirty="0" smtClean="0"/>
              <a:t>     Y. </a:t>
            </a:r>
            <a:r>
              <a:rPr lang="en-US" altLang="ja-JP" dirty="0" err="1" smtClean="0"/>
              <a:t>Tawara</a:t>
            </a:r>
            <a:r>
              <a:rPr lang="en-US" altLang="ja-JP" dirty="0" smtClean="0"/>
              <a:t> (X-ray microscope)</a:t>
            </a:r>
          </a:p>
          <a:p>
            <a:r>
              <a:rPr lang="en-US" altLang="ja-JP" dirty="0" smtClean="0"/>
              <a:t> </a:t>
            </a:r>
          </a:p>
          <a:p>
            <a:r>
              <a:rPr lang="en-US" altLang="ja-JP" b="1" u="sng" dirty="0" smtClean="0"/>
              <a:t>University of Napoli </a:t>
            </a:r>
          </a:p>
          <a:p>
            <a:r>
              <a:rPr lang="en-US" altLang="ja-JP" dirty="0" smtClean="0"/>
              <a:t>    G. de </a:t>
            </a:r>
            <a:r>
              <a:rPr lang="en-US" altLang="ja-JP" dirty="0" err="1" smtClean="0"/>
              <a:t>Lellis</a:t>
            </a:r>
            <a:r>
              <a:rPr lang="en-US" altLang="ja-JP" dirty="0" smtClean="0"/>
              <a:t> (Organizer of Europe) </a:t>
            </a:r>
          </a:p>
          <a:p>
            <a:r>
              <a:rPr lang="en-US" altLang="ja-JP" dirty="0" smtClean="0"/>
              <a:t>    A. Di </a:t>
            </a:r>
            <a:r>
              <a:rPr lang="en-US" altLang="ja-JP" dirty="0" err="1" smtClean="0"/>
              <a:t>Crescenzo</a:t>
            </a:r>
            <a:r>
              <a:rPr lang="en-US" altLang="ja-JP" dirty="0" smtClean="0"/>
              <a:t> (DM simulation) </a:t>
            </a:r>
          </a:p>
          <a:p>
            <a:r>
              <a:rPr lang="en-US" altLang="ja-JP" dirty="0" smtClean="0"/>
              <a:t>    A. </a:t>
            </a:r>
            <a:r>
              <a:rPr lang="en-US" altLang="ja-JP" dirty="0" err="1" smtClean="0"/>
              <a:t>Sheshukov</a:t>
            </a:r>
            <a:r>
              <a:rPr lang="en-US" altLang="ja-JP" dirty="0" smtClean="0"/>
              <a:t> (Emulsion simulation) </a:t>
            </a:r>
          </a:p>
          <a:p>
            <a:r>
              <a:rPr lang="en-US" altLang="ja-JP" dirty="0" smtClean="0"/>
              <a:t>    A. </a:t>
            </a:r>
            <a:r>
              <a:rPr lang="en-US" altLang="ja-JP" dirty="0" err="1" smtClean="0"/>
              <a:t>Aleksandrov</a:t>
            </a:r>
            <a:r>
              <a:rPr lang="en-US" altLang="ja-JP" dirty="0" smtClean="0"/>
              <a:t> (Optical stage study)</a:t>
            </a:r>
          </a:p>
          <a:p>
            <a:r>
              <a:rPr lang="en-US" altLang="ja-JP" dirty="0" smtClean="0"/>
              <a:t>   V. </a:t>
            </a:r>
            <a:r>
              <a:rPr lang="en-US" altLang="ja-JP" dirty="0" err="1" smtClean="0"/>
              <a:t>Tioukov</a:t>
            </a:r>
            <a:r>
              <a:rPr lang="en-US" altLang="ja-JP" dirty="0" smtClean="0"/>
              <a:t> (tracking algorithm) </a:t>
            </a:r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r>
              <a:rPr lang="en-US" altLang="ja-JP" dirty="0" smtClean="0"/>
              <a:t> 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536504" y="876190"/>
            <a:ext cx="478802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u="sng" dirty="0" smtClean="0"/>
              <a:t>University of </a:t>
            </a:r>
            <a:r>
              <a:rPr lang="en-US" altLang="ja-JP" b="1" u="sng" dirty="0" err="1" smtClean="0"/>
              <a:t>Padova</a:t>
            </a:r>
            <a:r>
              <a:rPr lang="en-US" altLang="ja-JP" b="1" u="sng" dirty="0" smtClean="0"/>
              <a:t> </a:t>
            </a:r>
          </a:p>
          <a:p>
            <a:r>
              <a:rPr lang="en-US" altLang="ja-JP" dirty="0" smtClean="0"/>
              <a:t>    C. </a:t>
            </a:r>
            <a:r>
              <a:rPr lang="en-US" altLang="ja-JP" dirty="0" err="1" smtClean="0"/>
              <a:t>Sirignano</a:t>
            </a:r>
            <a:r>
              <a:rPr lang="en-US" altLang="ja-JP" dirty="0" smtClean="0"/>
              <a:t> ( LNGS activity)</a:t>
            </a:r>
          </a:p>
          <a:p>
            <a:endParaRPr lang="en-US" altLang="ja-JP" u="sng" dirty="0" smtClean="0"/>
          </a:p>
          <a:p>
            <a:r>
              <a:rPr lang="en-US" altLang="ja-JP" b="1" u="sng" dirty="0" smtClean="0"/>
              <a:t>LNGS </a:t>
            </a:r>
          </a:p>
          <a:p>
            <a:r>
              <a:rPr lang="en-US" altLang="ja-JP" dirty="0" smtClean="0"/>
              <a:t>   N. </a:t>
            </a:r>
            <a:r>
              <a:rPr lang="en-US" altLang="ja-JP" dirty="0" err="1" smtClean="0"/>
              <a:t>D’Ambrossio</a:t>
            </a:r>
            <a:r>
              <a:rPr lang="en-US" altLang="ja-JP" dirty="0" smtClean="0"/>
              <a:t> </a:t>
            </a:r>
          </a:p>
          <a:p>
            <a:r>
              <a:rPr lang="en-US" altLang="ja-JP" dirty="0" smtClean="0"/>
              <a:t>    (Optical microscope study in LNGS) </a:t>
            </a:r>
          </a:p>
          <a:p>
            <a:r>
              <a:rPr lang="en-US" altLang="ja-JP" dirty="0" smtClean="0"/>
              <a:t>  N. Di Marco (simulation, background)</a:t>
            </a:r>
          </a:p>
          <a:p>
            <a:r>
              <a:rPr lang="en-US" altLang="ja-JP" dirty="0" smtClean="0"/>
              <a:t>  F. </a:t>
            </a:r>
            <a:r>
              <a:rPr lang="en-US" altLang="ja-JP" dirty="0" err="1" smtClean="0"/>
              <a:t>Pupilli</a:t>
            </a:r>
            <a:r>
              <a:rPr lang="en-US" altLang="ja-JP" dirty="0" smtClean="0"/>
              <a:t>  (background measurement)</a:t>
            </a:r>
          </a:p>
          <a:p>
            <a:endParaRPr lang="en-US" altLang="ja-JP" dirty="0" smtClean="0"/>
          </a:p>
          <a:p>
            <a:r>
              <a:rPr lang="en-US" altLang="ja-JP" b="1" u="sng" dirty="0" smtClean="0"/>
              <a:t>Chiba University</a:t>
            </a:r>
            <a:r>
              <a:rPr lang="en-US" altLang="ja-JP" u="sng" dirty="0" smtClean="0"/>
              <a:t> </a:t>
            </a:r>
          </a:p>
          <a:p>
            <a:r>
              <a:rPr lang="en-US" altLang="ja-JP" dirty="0" smtClean="0"/>
              <a:t>     K. </a:t>
            </a:r>
            <a:r>
              <a:rPr lang="en-US" altLang="ja-JP" dirty="0" err="1" smtClean="0"/>
              <a:t>Kuge</a:t>
            </a:r>
            <a:r>
              <a:rPr lang="en-US" altLang="ja-JP" dirty="0" smtClean="0"/>
              <a:t> (emulsion and development study) </a:t>
            </a:r>
          </a:p>
          <a:p>
            <a:endParaRPr lang="en-US" altLang="ja-JP" dirty="0" smtClean="0"/>
          </a:p>
          <a:p>
            <a:r>
              <a:rPr lang="en-US" altLang="ja-JP" b="1" u="sng" dirty="0" smtClean="0"/>
              <a:t>Fuji Film researcher</a:t>
            </a:r>
          </a:p>
          <a:p>
            <a:r>
              <a:rPr lang="en-US" altLang="ja-JP" dirty="0" smtClean="0"/>
              <a:t>    T. </a:t>
            </a:r>
            <a:r>
              <a:rPr lang="en-US" altLang="ja-JP" dirty="0" err="1" smtClean="0"/>
              <a:t>Tani</a:t>
            </a:r>
            <a:r>
              <a:rPr lang="en-US" altLang="ja-JP" dirty="0" smtClean="0"/>
              <a:t> (Emulsion and phenomenology) </a:t>
            </a:r>
          </a:p>
          <a:p>
            <a:r>
              <a:rPr lang="en-US" altLang="ja-JP" dirty="0" smtClean="0"/>
              <a:t>    K. </a:t>
            </a:r>
            <a:r>
              <a:rPr lang="en-US" altLang="ja-JP" dirty="0" err="1" smtClean="0"/>
              <a:t>Ozeki</a:t>
            </a:r>
            <a:r>
              <a:rPr lang="en-US" altLang="ja-JP" dirty="0" smtClean="0"/>
              <a:t> (Emulsion and phenomenology) </a:t>
            </a:r>
          </a:p>
          <a:p>
            <a:r>
              <a:rPr lang="en-US" altLang="ja-JP" dirty="0" smtClean="0"/>
              <a:t>    S. Takada (the emulsion sensitivity)</a:t>
            </a:r>
          </a:p>
          <a:p>
            <a:endParaRPr lang="en-US" altLang="ja-JP" dirty="0" smtClean="0"/>
          </a:p>
          <a:p>
            <a:r>
              <a:rPr lang="en-US" altLang="ja-JP" b="1" u="sng" dirty="0" smtClean="0"/>
              <a:t>SPring8</a:t>
            </a:r>
            <a:r>
              <a:rPr lang="en-US" altLang="ja-JP" b="1" dirty="0" smtClean="0"/>
              <a:t> </a:t>
            </a:r>
          </a:p>
          <a:p>
            <a:r>
              <a:rPr lang="en-US" altLang="ja-JP" dirty="0" smtClean="0"/>
              <a:t>     Y. Suzuki, A. Takeuchi, K. </a:t>
            </a:r>
            <a:r>
              <a:rPr lang="en-US" altLang="ja-JP" dirty="0" err="1" smtClean="0"/>
              <a:t>Uesugi</a:t>
            </a:r>
            <a:r>
              <a:rPr lang="en-US" altLang="ja-JP" dirty="0" smtClean="0"/>
              <a:t> and Y. Terada  </a:t>
            </a:r>
          </a:p>
          <a:p>
            <a:r>
              <a:rPr lang="en-US" altLang="ja-JP" dirty="0" smtClean="0"/>
              <a:t>      </a:t>
            </a:r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r>
              <a:rPr lang="en-US" altLang="ja-JP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1st DM collaboration meeting @ LNGS </a:t>
            </a:r>
            <a:endParaRPr lang="ja-JP" alt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 descr="C:\Users\naka\Pictures\2013.August_LNGS\P73004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412776"/>
            <a:ext cx="3456384" cy="2592288"/>
          </a:xfrm>
          <a:prstGeom prst="rect">
            <a:avLst/>
          </a:prstGeom>
          <a:noFill/>
        </p:spPr>
      </p:pic>
      <p:pic>
        <p:nvPicPr>
          <p:cNvPr id="1027" name="Picture 3" descr="C:\Users\naka\Pictures\2013.August_LNGS\P80104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0600" y="4077072"/>
            <a:ext cx="3419872" cy="2564904"/>
          </a:xfrm>
          <a:prstGeom prst="rect">
            <a:avLst/>
          </a:prstGeom>
          <a:noFill/>
        </p:spPr>
      </p:pic>
      <p:sp>
        <p:nvSpPr>
          <p:cNvPr id="6" name="テキスト ボックス 5"/>
          <p:cNvSpPr txBox="1"/>
          <p:nvPr/>
        </p:nvSpPr>
        <p:spPr>
          <a:xfrm>
            <a:off x="251520" y="1196752"/>
            <a:ext cx="4968552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u="sng" dirty="0" smtClean="0"/>
              <a:t>participants</a:t>
            </a:r>
          </a:p>
          <a:p>
            <a:r>
              <a:rPr lang="en-US" altLang="ja-JP" sz="2400" dirty="0"/>
              <a:t>  </a:t>
            </a:r>
            <a:r>
              <a:rPr lang="en-US" altLang="ja-JP" sz="2400" dirty="0" smtClean="0"/>
              <a:t> Nagoya, Napoli, LNGS, </a:t>
            </a:r>
            <a:r>
              <a:rPr lang="en-US" altLang="ja-JP" sz="2400" dirty="0" err="1" smtClean="0"/>
              <a:t>Padova</a:t>
            </a:r>
            <a:r>
              <a:rPr lang="en-US" altLang="ja-JP" sz="2400" dirty="0" smtClean="0"/>
              <a:t>, </a:t>
            </a:r>
            <a:r>
              <a:rPr lang="en-US" altLang="ja-JP" sz="2400" dirty="0" err="1" smtClean="0"/>
              <a:t>Dubuna</a:t>
            </a:r>
            <a:r>
              <a:rPr lang="en-US" altLang="ja-JP" sz="2400" dirty="0" smtClean="0"/>
              <a:t>, Moscow </a:t>
            </a:r>
          </a:p>
          <a:p>
            <a:pPr>
              <a:buFontTx/>
              <a:buChar char="-"/>
            </a:pPr>
            <a:r>
              <a:rPr lang="en-US" altLang="ja-JP" sz="2400" dirty="0" smtClean="0"/>
              <a:t>Sensitivity simulation </a:t>
            </a:r>
          </a:p>
          <a:p>
            <a:pPr>
              <a:buFontTx/>
              <a:buChar char="-"/>
            </a:pPr>
            <a:r>
              <a:rPr lang="en-US" altLang="ja-JP" sz="2400" dirty="0" smtClean="0"/>
              <a:t> Intrinsic backgrounds </a:t>
            </a:r>
          </a:p>
          <a:p>
            <a:pPr>
              <a:buFontTx/>
              <a:buChar char="-"/>
            </a:pPr>
            <a:r>
              <a:rPr lang="en-US" altLang="ja-JP" sz="2400" dirty="0" smtClean="0"/>
              <a:t> neutron study </a:t>
            </a:r>
          </a:p>
          <a:p>
            <a:pPr>
              <a:buFontTx/>
              <a:buChar char="-"/>
            </a:pPr>
            <a:r>
              <a:rPr lang="en-US" altLang="ja-JP" sz="2400" dirty="0" smtClean="0"/>
              <a:t> R&amp;D of emulsion and development </a:t>
            </a:r>
          </a:p>
          <a:p>
            <a:pPr>
              <a:buFontTx/>
              <a:buChar char="-"/>
            </a:pPr>
            <a:r>
              <a:rPr lang="en-US" altLang="ja-JP" sz="2400" dirty="0" smtClean="0"/>
              <a:t> Readout technology  </a:t>
            </a:r>
          </a:p>
          <a:p>
            <a:endParaRPr kumimoji="1" lang="en-US" altLang="ja-JP" sz="2400" dirty="0" smtClean="0"/>
          </a:p>
          <a:p>
            <a:r>
              <a:rPr lang="en-US" altLang="ja-JP" sz="2800" dirty="0" smtClean="0">
                <a:solidFill>
                  <a:schemeClr val="accent2"/>
                </a:solidFill>
              </a:rPr>
              <a:t>2</a:t>
            </a:r>
            <a:r>
              <a:rPr lang="en-US" altLang="ja-JP" sz="2800" baseline="30000" dirty="0" smtClean="0">
                <a:solidFill>
                  <a:schemeClr val="accent2"/>
                </a:solidFill>
              </a:rPr>
              <a:t>nd</a:t>
            </a:r>
            <a:r>
              <a:rPr lang="en-US" altLang="ja-JP" sz="2800" dirty="0" smtClean="0">
                <a:solidFill>
                  <a:schemeClr val="accent2"/>
                </a:solidFill>
              </a:rPr>
              <a:t> meeting will be held</a:t>
            </a:r>
          </a:p>
          <a:p>
            <a:r>
              <a:rPr lang="en-US" altLang="ja-JP" sz="2800" dirty="0" smtClean="0">
                <a:solidFill>
                  <a:schemeClr val="accent2"/>
                </a:solidFill>
              </a:rPr>
              <a:t>on November 2013</a:t>
            </a:r>
          </a:p>
          <a:p>
            <a:endParaRPr kumimoji="1" lang="en-US" altLang="ja-JP" sz="2800" u="sng" dirty="0" smtClean="0"/>
          </a:p>
          <a:p>
            <a:r>
              <a:rPr kumimoji="1" lang="en-US" altLang="ja-JP" sz="2800" u="sng" dirty="0" smtClean="0"/>
              <a:t>If </a:t>
            </a:r>
            <a:r>
              <a:rPr kumimoji="1" lang="en-US" altLang="ja-JP" sz="2800" u="sng" dirty="0" smtClean="0"/>
              <a:t>you become interesting in our </a:t>
            </a:r>
            <a:r>
              <a:rPr lang="en-US" altLang="ja-JP" sz="2800" u="sng" dirty="0" smtClean="0"/>
              <a:t>study, Let’s join the meeting .</a:t>
            </a:r>
            <a:endParaRPr kumimoji="1" lang="ja-JP" altLang="en-US" sz="2800" u="sng" dirty="0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34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7" name="コンテンツ プレースホルダ 6"/>
          <p:cNvSpPr>
            <a:spLocks noGrp="1"/>
          </p:cNvSpPr>
          <p:nvPr>
            <p:ph idx="1"/>
          </p:nvPr>
        </p:nvSpPr>
        <p:spPr>
          <a:xfrm>
            <a:off x="323528" y="1600200"/>
            <a:ext cx="8496944" cy="4525963"/>
          </a:xfrm>
        </p:spPr>
        <p:txBody>
          <a:bodyPr/>
          <a:lstStyle/>
          <a:p>
            <a:r>
              <a:rPr lang="en-US" altLang="ja-JP" dirty="0" smtClean="0"/>
              <a:t>We try to survey WIMP wind direction with nuclear emulsion.</a:t>
            </a:r>
          </a:p>
          <a:p>
            <a:r>
              <a:rPr lang="en-US" altLang="ja-JP" dirty="0" smtClean="0"/>
              <a:t>We succeeded to make stable fine grain.</a:t>
            </a:r>
          </a:p>
          <a:p>
            <a:pPr lvl="1"/>
            <a:r>
              <a:rPr lang="en-US" altLang="ja-JP" dirty="0" smtClean="0"/>
              <a:t>current challenge : sensitivity control</a:t>
            </a:r>
          </a:p>
          <a:p>
            <a:r>
              <a:rPr kumimoji="1" lang="en-US" altLang="ja-JP" dirty="0" smtClean="0"/>
              <a:t>Fundamental readout method is demonstrated.</a:t>
            </a:r>
          </a:p>
          <a:p>
            <a:pPr lvl="1"/>
            <a:r>
              <a:rPr lang="en-US" altLang="ja-JP" dirty="0" smtClean="0"/>
              <a:t>current challenge : higher resolution readout method</a:t>
            </a:r>
          </a:p>
          <a:p>
            <a:r>
              <a:rPr kumimoji="1" lang="en-US" altLang="ja-JP" dirty="0" smtClean="0"/>
              <a:t>We plan to do gram scale test run </a:t>
            </a:r>
            <a:r>
              <a:rPr kumimoji="1" lang="en-US" altLang="ja-JP" dirty="0" smtClean="0"/>
              <a:t>soon </a:t>
            </a:r>
          </a:p>
          <a:p>
            <a:pPr>
              <a:buNone/>
            </a:pPr>
            <a:r>
              <a:rPr lang="en-US" altLang="ja-JP" dirty="0" smtClean="0"/>
              <a:t>	</a:t>
            </a:r>
            <a:r>
              <a:rPr kumimoji="1" lang="en-US" altLang="ja-JP" dirty="0" smtClean="0"/>
              <a:t>and </a:t>
            </a:r>
            <a:r>
              <a:rPr kumimoji="1" lang="en-US" altLang="ja-JP" dirty="0" smtClean="0"/>
              <a:t>&lt; 100 g physics run </a:t>
            </a:r>
            <a:r>
              <a:rPr lang="en-US" altLang="ja-JP" dirty="0" smtClean="0"/>
              <a:t>within several years.</a:t>
            </a:r>
            <a:endParaRPr kumimoji="1" lang="ja-JP" altLang="en-US" dirty="0"/>
          </a:p>
        </p:txBody>
      </p:sp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35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daviddarling.info/images/dark_matter_distribu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692696"/>
            <a:ext cx="3312368" cy="3312368"/>
          </a:xfrm>
          <a:prstGeom prst="rect">
            <a:avLst/>
          </a:prstGeom>
          <a:noFill/>
        </p:spPr>
      </p:pic>
      <p:pic>
        <p:nvPicPr>
          <p:cNvPr id="1032" name="Picture 8" descr="http://www.learner.org/courses/physics/visual/img_lrg/andromed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73996" y="3552825"/>
            <a:ext cx="4762500" cy="3305175"/>
          </a:xfrm>
          <a:prstGeom prst="rect">
            <a:avLst/>
          </a:prstGeom>
          <a:noFill/>
        </p:spPr>
      </p:pic>
      <p:cxnSp>
        <p:nvCxnSpPr>
          <p:cNvPr id="12" name="直線コネクタ 11"/>
          <p:cNvCxnSpPr/>
          <p:nvPr/>
        </p:nvCxnSpPr>
        <p:spPr>
          <a:xfrm>
            <a:off x="1979712" y="2564904"/>
            <a:ext cx="2376264" cy="42930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-36512" y="3951054"/>
            <a:ext cx="44644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kumimoji="1" lang="en-US" altLang="ja-JP" dirty="0" smtClean="0"/>
              <a:t>The universe needs the cold dark matter to construct the </a:t>
            </a:r>
            <a:r>
              <a:rPr kumimoji="1" lang="en-US" altLang="ja-JP" dirty="0" smtClean="0"/>
              <a:t>current structure</a:t>
            </a:r>
            <a:r>
              <a:rPr kumimoji="1" lang="en-US" altLang="ja-JP" dirty="0" smtClean="0"/>
              <a:t>. </a:t>
            </a:r>
          </a:p>
          <a:p>
            <a:pPr>
              <a:buFontTx/>
              <a:buChar char="-"/>
            </a:pPr>
            <a:endParaRPr kumimoji="1" lang="en-US" altLang="ja-JP" dirty="0" smtClean="0"/>
          </a:p>
          <a:p>
            <a:pPr>
              <a:buFontTx/>
              <a:buChar char="-"/>
            </a:pPr>
            <a:r>
              <a:rPr lang="en-US" altLang="ja-JP" dirty="0" smtClean="0"/>
              <a:t> </a:t>
            </a:r>
            <a:r>
              <a:rPr lang="en-US" altLang="ja-JP" dirty="0" smtClean="0"/>
              <a:t>Initial </a:t>
            </a:r>
            <a:r>
              <a:rPr lang="en-US" altLang="ja-JP" dirty="0" smtClean="0"/>
              <a:t>unevenness </a:t>
            </a:r>
            <a:r>
              <a:rPr lang="en-US" altLang="ja-JP" dirty="0" smtClean="0"/>
              <a:t>of dark </a:t>
            </a:r>
            <a:r>
              <a:rPr lang="en-US" altLang="ja-JP" dirty="0" smtClean="0"/>
              <a:t>matter </a:t>
            </a:r>
            <a:r>
              <a:rPr lang="en-US" altLang="ja-JP" dirty="0" smtClean="0"/>
              <a:t>distribution </a:t>
            </a:r>
            <a:r>
              <a:rPr lang="en-US" altLang="ja-JP" dirty="0" smtClean="0"/>
              <a:t>affects </a:t>
            </a:r>
            <a:r>
              <a:rPr lang="en-US" altLang="ja-JP" dirty="0" smtClean="0"/>
              <a:t>CMB </a:t>
            </a:r>
          </a:p>
          <a:p>
            <a:r>
              <a:rPr lang="ja-JP" altLang="en-US" dirty="0" smtClean="0"/>
              <a:t>⇒ </a:t>
            </a:r>
            <a:r>
              <a:rPr lang="en-US" altLang="ja-JP" dirty="0" smtClean="0"/>
              <a:t>Dark matter density from WMAP</a:t>
            </a:r>
            <a:r>
              <a:rPr lang="ja-JP" altLang="en-US" dirty="0" smtClean="0"/>
              <a:t> </a:t>
            </a:r>
            <a:r>
              <a:rPr lang="en-US" altLang="ja-JP" dirty="0" smtClean="0"/>
              <a:t>/ Plank observation </a:t>
            </a:r>
          </a:p>
          <a:p>
            <a:endParaRPr lang="en-US" altLang="ja-JP" dirty="0" smtClean="0"/>
          </a:p>
          <a:p>
            <a:r>
              <a:rPr kumimoji="1" lang="en-US" altLang="ja-JP" dirty="0" smtClean="0"/>
              <a:t>- </a:t>
            </a:r>
            <a:r>
              <a:rPr kumimoji="1" lang="en-US" altLang="ja-JP" dirty="0" smtClean="0"/>
              <a:t>Rotation velocity </a:t>
            </a:r>
            <a:r>
              <a:rPr kumimoji="1" lang="en-US" altLang="ja-JP" dirty="0" smtClean="0"/>
              <a:t>curve of galaxy indicates the existence of dark matter in local scale.</a:t>
            </a:r>
            <a:endParaRPr kumimoji="1" lang="ja-JP" altLang="en-US" dirty="0"/>
          </a:p>
        </p:txBody>
      </p:sp>
      <p:cxnSp>
        <p:nvCxnSpPr>
          <p:cNvPr id="14" name="直線コネクタ 13"/>
          <p:cNvCxnSpPr/>
          <p:nvPr/>
        </p:nvCxnSpPr>
        <p:spPr>
          <a:xfrm>
            <a:off x="2051720" y="2564904"/>
            <a:ext cx="6768752" cy="11521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グループ化 23"/>
          <p:cNvGrpSpPr/>
          <p:nvPr/>
        </p:nvGrpSpPr>
        <p:grpSpPr>
          <a:xfrm>
            <a:off x="4283968" y="908720"/>
            <a:ext cx="4680520" cy="2240959"/>
            <a:chOff x="-1633620" y="1844824"/>
            <a:chExt cx="4212796" cy="2845703"/>
          </a:xfrm>
        </p:grpSpPr>
        <p:graphicFrame>
          <p:nvGraphicFramePr>
            <p:cNvPr id="19" name="グラフ 18"/>
            <p:cNvGraphicFramePr/>
            <p:nvPr/>
          </p:nvGraphicFramePr>
          <p:xfrm>
            <a:off x="-1119378" y="1844824"/>
            <a:ext cx="3405378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1" name="正方形/長方形 20"/>
            <p:cNvSpPr/>
            <p:nvPr/>
          </p:nvSpPr>
          <p:spPr>
            <a:xfrm>
              <a:off x="-1633620" y="3856505"/>
              <a:ext cx="1518129" cy="7425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600" b="1" dirty="0" smtClean="0">
                  <a:effectLst>
                    <a:reflection blurRad="6350" stA="55000" endA="300" endPos="45500" dir="5400000" sy="-100000" algn="bl" rotWithShape="0"/>
                  </a:effectLst>
                </a:rPr>
                <a:t>Ordinary Matter</a:t>
              </a:r>
            </a:p>
            <a:p>
              <a:pPr algn="ctr"/>
              <a:r>
                <a:rPr lang="en-US" altLang="ja-JP" sz="1600" b="1" dirty="0" smtClean="0">
                  <a:effectLst>
                    <a:reflection blurRad="6350" stA="55000" endA="300" endPos="45500" dir="5400000" sy="-100000" algn="bl" rotWithShape="0"/>
                  </a:effectLst>
                </a:rPr>
                <a:t>4.9%</a:t>
              </a:r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1401551" y="3947945"/>
              <a:ext cx="1177625" cy="7425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600" b="1" dirty="0" smtClean="0">
                  <a:effectLst>
                    <a:reflection blurRad="6350" stA="55000" endA="300" endPos="45500" dir="5400000" sy="-100000" algn="bl" rotWithShape="0"/>
                  </a:effectLst>
                </a:rPr>
                <a:t>Dark Matter</a:t>
              </a:r>
            </a:p>
            <a:p>
              <a:pPr algn="ctr"/>
              <a:r>
                <a:rPr lang="en-US" altLang="ja-JP" sz="1600" b="1" dirty="0" smtClean="0">
                  <a:effectLst>
                    <a:reflection blurRad="6350" stA="55000" endA="300" endPos="45500" dir="5400000" sy="-100000" algn="bl" rotWithShape="0"/>
                  </a:effectLst>
                </a:rPr>
                <a:t> 26.8%</a:t>
              </a:r>
              <a:endParaRPr lang="ja-JP" altLang="en-US" sz="1600" b="1" dirty="0">
                <a:effectLst>
                  <a:reflection blurRad="6350" stA="55000" endA="300" endPos="45500" dir="5400000" sy="-100000" algn="bl" rotWithShape="0"/>
                </a:effectLst>
              </a:endParaRPr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-43076" y="2108082"/>
              <a:ext cx="1196382" cy="7425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600" b="1" dirty="0" smtClean="0">
                  <a:effectLst>
                    <a:reflection blurRad="6350" stA="55000" endA="300" endPos="45500" dir="5400000" sy="-100000" algn="bl" rotWithShape="0"/>
                  </a:effectLst>
                </a:rPr>
                <a:t>Dark Energy</a:t>
              </a:r>
            </a:p>
            <a:p>
              <a:pPr algn="ctr"/>
              <a:r>
                <a:rPr lang="en-US" altLang="ja-JP" sz="1600" b="1" dirty="0" smtClean="0">
                  <a:effectLst>
                    <a:reflection blurRad="6350" stA="55000" endA="300" endPos="45500" dir="5400000" sy="-100000" algn="bl" rotWithShape="0"/>
                  </a:effectLst>
                </a:rPr>
                <a:t>68.3%</a:t>
              </a:r>
              <a:endParaRPr lang="ja-JP" altLang="en-US" sz="1600" b="1" dirty="0">
                <a:effectLst>
                  <a:reflection blurRad="6350" stA="55000" endA="300" endPos="45500" dir="5400000" sy="-100000" algn="bl" rotWithShape="0"/>
                </a:effectLst>
              </a:endParaRPr>
            </a:p>
          </p:txBody>
        </p:sp>
      </p:grpSp>
      <p:sp>
        <p:nvSpPr>
          <p:cNvPr id="26" name="タイトル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Dark Matter Problem</a:t>
            </a:r>
            <a:endParaRPr kumimoji="1" lang="ja-JP" altLang="en-US" dirty="0"/>
          </a:p>
        </p:txBody>
      </p:sp>
      <p:sp>
        <p:nvSpPr>
          <p:cNvPr id="27" name="正方形/長方形 26"/>
          <p:cNvSpPr/>
          <p:nvPr/>
        </p:nvSpPr>
        <p:spPr>
          <a:xfrm>
            <a:off x="179512" y="3553271"/>
            <a:ext cx="32927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b="1" dirty="0" smtClean="0">
                <a:solidFill>
                  <a:srgbClr val="FFFFFF"/>
                </a:solidFill>
              </a:rPr>
              <a:t>The VIRGO project</a:t>
            </a:r>
            <a:r>
              <a:rPr lang="ja-JP" altLang="en-US" sz="1400" b="1" dirty="0" smtClean="0">
                <a:solidFill>
                  <a:srgbClr val="FFFFFF"/>
                </a:solidFill>
              </a:rPr>
              <a:t> </a:t>
            </a:r>
            <a:r>
              <a:rPr lang="en-US" altLang="ja-JP" sz="1400" b="1" dirty="0" smtClean="0">
                <a:solidFill>
                  <a:srgbClr val="FFFFFF"/>
                </a:solidFill>
              </a:rPr>
              <a:t>(N body simulation)</a:t>
            </a:r>
            <a:endParaRPr lang="ja-JP" altLang="en-US" sz="1400" b="1" dirty="0">
              <a:solidFill>
                <a:srgbClr val="FFFFFF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7125597" y="908720"/>
            <a:ext cx="21989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 smtClean="0"/>
              <a:t>Planck 2013 results</a:t>
            </a:r>
            <a:endParaRPr kumimoji="1" lang="ja-JP" altLang="en-US" sz="1400" dirty="0"/>
          </a:p>
        </p:txBody>
      </p:sp>
      <p:sp>
        <p:nvSpPr>
          <p:cNvPr id="31" name="スライド番号プレースホル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4</a:t>
            </a:fld>
            <a:endParaRPr kumimoji="1" lang="ja-JP" alt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web.njit.edu/~gary/321/gal_rot_curv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74995"/>
            <a:ext cx="4788024" cy="3122157"/>
          </a:xfrm>
          <a:prstGeom prst="rect">
            <a:avLst/>
          </a:prstGeom>
          <a:noFill/>
        </p:spPr>
      </p:pic>
      <p:sp>
        <p:nvSpPr>
          <p:cNvPr id="3" name="右矢印 2"/>
          <p:cNvSpPr/>
          <p:nvPr/>
        </p:nvSpPr>
        <p:spPr>
          <a:xfrm>
            <a:off x="4788024" y="2996952"/>
            <a:ext cx="720080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544616" y="1772816"/>
            <a:ext cx="359938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/>
              <a:t>Local Dark matter </a:t>
            </a:r>
          </a:p>
          <a:p>
            <a:r>
              <a:rPr lang="en-US" altLang="ja-JP" sz="2000" b="1" dirty="0" smtClean="0"/>
              <a:t>- density : </a:t>
            </a:r>
            <a:r>
              <a:rPr lang="en-US" altLang="ja-JP" sz="2000" b="1" u="sng" dirty="0" smtClean="0"/>
              <a:t>0.3-0.5 </a:t>
            </a:r>
            <a:r>
              <a:rPr lang="en-US" altLang="ja-JP" sz="2000" b="1" u="sng" dirty="0" err="1" smtClean="0"/>
              <a:t>GeV</a:t>
            </a:r>
            <a:r>
              <a:rPr lang="en-US" altLang="ja-JP" sz="2000" b="1" u="sng" dirty="0" smtClean="0"/>
              <a:t>/cm</a:t>
            </a:r>
            <a:r>
              <a:rPr lang="en-US" altLang="ja-JP" sz="2000" b="1" u="sng" baseline="30000" dirty="0" smtClean="0"/>
              <a:t>3</a:t>
            </a:r>
          </a:p>
          <a:p>
            <a:endParaRPr kumimoji="1" lang="en-US" altLang="ja-JP" sz="2000" b="1" dirty="0"/>
          </a:p>
          <a:p>
            <a:pPr>
              <a:buFontTx/>
              <a:buChar char="-"/>
            </a:pPr>
            <a:endParaRPr lang="en-US" altLang="ja-JP" sz="2000" b="1" dirty="0" smtClean="0"/>
          </a:p>
          <a:p>
            <a:r>
              <a:rPr lang="en-US" altLang="ja-JP" sz="2000" b="1" dirty="0" smtClean="0"/>
              <a:t>~10000/cm2/sec flux @ earth </a:t>
            </a:r>
          </a:p>
          <a:p>
            <a:r>
              <a:rPr lang="en-US" altLang="ja-JP" sz="2000" b="1" dirty="0" smtClean="0"/>
              <a:t>(DM mass ~ 100GeV/c</a:t>
            </a:r>
            <a:r>
              <a:rPr lang="en-US" altLang="ja-JP" sz="2000" b="1" baseline="30000" dirty="0" smtClean="0"/>
              <a:t>2</a:t>
            </a:r>
            <a:r>
              <a:rPr lang="en-US" altLang="ja-JP" sz="2000" b="1" dirty="0" smtClean="0"/>
              <a:t>) </a:t>
            </a:r>
          </a:p>
          <a:p>
            <a:pPr>
              <a:buFontTx/>
              <a:buChar char="-"/>
            </a:pPr>
            <a:endParaRPr kumimoji="1" lang="en-US" altLang="ja-JP" sz="2000" b="1" dirty="0"/>
          </a:p>
          <a:p>
            <a:pPr>
              <a:buFontTx/>
              <a:buChar char="-"/>
            </a:pPr>
            <a:r>
              <a:rPr lang="en-US" altLang="ja-JP" sz="2000" b="1" dirty="0"/>
              <a:t> </a:t>
            </a:r>
            <a:r>
              <a:rPr lang="en-US" altLang="ja-JP" sz="2000" b="1" dirty="0" smtClean="0"/>
              <a:t>velocity distribution </a:t>
            </a:r>
          </a:p>
          <a:p>
            <a:r>
              <a:rPr lang="en-US" altLang="ja-JP" sz="2000" b="1" dirty="0" smtClean="0"/>
              <a:t> </a:t>
            </a:r>
            <a:r>
              <a:rPr lang="ja-JP" altLang="en-US" sz="2000" b="1" dirty="0" smtClean="0"/>
              <a:t>⇒　</a:t>
            </a:r>
            <a:r>
              <a:rPr lang="en-US" altLang="ja-JP" sz="2000" b="1" u="sng" dirty="0" err="1" smtClean="0"/>
              <a:t>Maxwellian</a:t>
            </a:r>
            <a:r>
              <a:rPr lang="en-US" altLang="ja-JP" sz="2000" b="1" u="sng" dirty="0" smtClean="0"/>
              <a:t> </a:t>
            </a:r>
            <a:r>
              <a:rPr lang="en-US" altLang="ja-JP" sz="2000" b="1" dirty="0" smtClean="0"/>
              <a:t>??</a:t>
            </a:r>
          </a:p>
          <a:p>
            <a:r>
              <a:rPr lang="en-US" altLang="ja-JP" sz="2000" b="1" dirty="0" smtClean="0"/>
              <a:t>(astrophysical parameter) 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5301208"/>
            <a:ext cx="6588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High accuracy measurement by VERA (2012) </a:t>
            </a:r>
          </a:p>
          <a:p>
            <a:r>
              <a:rPr lang="en-US" altLang="ja-JP" dirty="0" smtClean="0"/>
              <a:t>rotation velocity of solar system : 240 +- 14 km/sec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07504" y="1340768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Rotation Velocity Curve  of Milky way Galaxy 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691680" y="4787860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/>
              <a:t>Astrophys</a:t>
            </a:r>
            <a:r>
              <a:rPr kumimoji="1" lang="en-US" altLang="ja-JP" dirty="0" smtClean="0"/>
              <a:t>. J. 295: 422-436, 1985</a:t>
            </a:r>
            <a:endParaRPr kumimoji="1" lang="ja-JP" altLang="en-US" dirty="0"/>
          </a:p>
        </p:txBody>
      </p:sp>
      <p:sp>
        <p:nvSpPr>
          <p:cNvPr id="9" name="円/楕円 8"/>
          <p:cNvSpPr/>
          <p:nvPr/>
        </p:nvSpPr>
        <p:spPr>
          <a:xfrm>
            <a:off x="2195736" y="3140968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979712" y="2852936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0000"/>
                </a:solidFill>
              </a:rPr>
              <a:t>solar system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13" name="AutoShape 5"/>
          <p:cNvSpPr>
            <a:spLocks noChangeArrowheads="1"/>
          </p:cNvSpPr>
          <p:nvPr/>
        </p:nvSpPr>
        <p:spPr bwMode="auto">
          <a:xfrm flipH="1" flipV="1">
            <a:off x="539552" y="2985119"/>
            <a:ext cx="3048000" cy="1524001"/>
          </a:xfrm>
          <a:custGeom>
            <a:avLst/>
            <a:gdLst>
              <a:gd name="T0" fmla="*/ 2147483647 w 21562"/>
              <a:gd name="T1" fmla="*/ 0 h 21593"/>
              <a:gd name="T2" fmla="*/ 2147483647 w 21562"/>
              <a:gd name="T3" fmla="*/ 2147483647 h 21593"/>
              <a:gd name="T4" fmla="*/ 0 w 21562"/>
              <a:gd name="T5" fmla="*/ 2147483647 h 21593"/>
              <a:gd name="T6" fmla="*/ 0 60000 65536"/>
              <a:gd name="T7" fmla="*/ 0 60000 65536"/>
              <a:gd name="T8" fmla="*/ 0 60000 65536"/>
              <a:gd name="T9" fmla="*/ 0 w 21562"/>
              <a:gd name="T10" fmla="*/ 0 h 21593"/>
              <a:gd name="T11" fmla="*/ 21562 w 21562"/>
              <a:gd name="T12" fmla="*/ 21593 h 2159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62" h="21593" fill="none" extrusionOk="0">
                <a:moveTo>
                  <a:pt x="566" y="0"/>
                </a:moveTo>
                <a:cubicBezTo>
                  <a:pt x="11776" y="294"/>
                  <a:pt x="20896" y="9117"/>
                  <a:pt x="21561" y="20311"/>
                </a:cubicBezTo>
              </a:path>
              <a:path w="21562" h="21593" stroke="0" extrusionOk="0">
                <a:moveTo>
                  <a:pt x="566" y="0"/>
                </a:moveTo>
                <a:cubicBezTo>
                  <a:pt x="11776" y="294"/>
                  <a:pt x="20896" y="9117"/>
                  <a:pt x="21561" y="20311"/>
                </a:cubicBezTo>
                <a:lnTo>
                  <a:pt x="0" y="21593"/>
                </a:lnTo>
                <a:close/>
              </a:path>
            </a:pathLst>
          </a:custGeom>
          <a:noFill/>
          <a:ln w="2844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182739" y="4128120"/>
            <a:ext cx="2214563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3366FF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ja-JP">
                <a:solidFill>
                  <a:srgbClr val="3366FF"/>
                </a:solidFill>
                <a:latin typeface="Calibri" pitchFamily="34" charset="0"/>
              </a:rPr>
              <a:t>only visible</a:t>
            </a:r>
          </a:p>
        </p:txBody>
      </p:sp>
      <p:sp>
        <p:nvSpPr>
          <p:cNvPr id="15" name="タイトル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Existence of Dark Matter around Solar System </a:t>
            </a:r>
            <a:endParaRPr lang="ja-JP" altLang="en-US" dirty="0"/>
          </a:p>
        </p:txBody>
      </p:sp>
      <p:sp>
        <p:nvSpPr>
          <p:cNvPr id="16" name="スライド番号プレースホル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/>
              <a:pPr/>
              <a:t>5</a:t>
            </a:fld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2" descr="http://www.infn.it/brochure/images/foto/cres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1357313"/>
            <a:ext cx="15240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10" descr="http://images.iop.org/objects/physicsweb/news/thumb/12/4/17/DAM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13" y="4929188"/>
            <a:ext cx="233045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8" descr="http://cfcp.uchicago.edu/research/highlights/images/highlight_coupp_1_lar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5" y="4714875"/>
            <a:ext cx="1357313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6" descr="http://eltamiz.com/wp-content/uploads/2008/06/detector-cdm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38" y="1714500"/>
            <a:ext cx="128587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4" descr="http://img521.imageshack.us/img521/8890/9c2d6fc5c613c5787715f81pv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0" y="4797152"/>
            <a:ext cx="1690688" cy="169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3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Direct Dark Matter Search </a:t>
            </a:r>
            <a:endParaRPr lang="ja-JP" altLang="en-US" dirty="0" smtClean="0"/>
          </a:p>
        </p:txBody>
      </p:sp>
      <p:sp>
        <p:nvSpPr>
          <p:cNvPr id="25" name="スライド番号プレースホルダ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/>
              <a:pPr/>
              <a:t>6</a:t>
            </a:fld>
            <a:endParaRPr lang="ja-JP" altLang="en-US"/>
          </a:p>
        </p:txBody>
      </p:sp>
      <p:sp>
        <p:nvSpPr>
          <p:cNvPr id="6" name="下矢印 5"/>
          <p:cNvSpPr/>
          <p:nvPr/>
        </p:nvSpPr>
        <p:spPr>
          <a:xfrm flipV="1">
            <a:off x="4000500" y="2000250"/>
            <a:ext cx="357188" cy="9286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" name="下矢印 6"/>
          <p:cNvSpPr/>
          <p:nvPr/>
        </p:nvSpPr>
        <p:spPr>
          <a:xfrm rot="7390164" flipV="1">
            <a:off x="5308600" y="3868738"/>
            <a:ext cx="357187" cy="9286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9227" name="テキスト ボックス 7"/>
          <p:cNvSpPr txBox="1">
            <a:spLocks noChangeArrowheads="1"/>
          </p:cNvSpPr>
          <p:nvPr/>
        </p:nvSpPr>
        <p:spPr bwMode="auto">
          <a:xfrm>
            <a:off x="3571875" y="1428750"/>
            <a:ext cx="1428750" cy="4619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400"/>
              <a:t>phonon</a:t>
            </a:r>
            <a:endParaRPr lang="ja-JP" altLang="en-US" sz="2400"/>
          </a:p>
        </p:txBody>
      </p:sp>
      <p:sp>
        <p:nvSpPr>
          <p:cNvPr id="9228" name="テキスト ボックス 8"/>
          <p:cNvSpPr txBox="1">
            <a:spLocks noChangeArrowheads="1"/>
          </p:cNvSpPr>
          <p:nvPr/>
        </p:nvSpPr>
        <p:spPr bwMode="auto">
          <a:xfrm>
            <a:off x="1357313" y="4643438"/>
            <a:ext cx="1643062" cy="4619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400"/>
              <a:t>ionization</a:t>
            </a:r>
            <a:endParaRPr lang="ja-JP" altLang="en-US" sz="2400"/>
          </a:p>
        </p:txBody>
      </p:sp>
      <p:sp>
        <p:nvSpPr>
          <p:cNvPr id="9229" name="テキスト ボックス 9"/>
          <p:cNvSpPr txBox="1">
            <a:spLocks noChangeArrowheads="1"/>
          </p:cNvSpPr>
          <p:nvPr/>
        </p:nvSpPr>
        <p:spPr bwMode="auto">
          <a:xfrm>
            <a:off x="5929313" y="4429125"/>
            <a:ext cx="857250" cy="4619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400"/>
              <a:t>light</a:t>
            </a:r>
            <a:endParaRPr lang="ja-JP" altLang="en-US" sz="2400"/>
          </a:p>
        </p:txBody>
      </p:sp>
      <p:sp>
        <p:nvSpPr>
          <p:cNvPr id="9230" name="テキスト ボックス 10"/>
          <p:cNvSpPr txBox="1">
            <a:spLocks noChangeArrowheads="1"/>
          </p:cNvSpPr>
          <p:nvPr/>
        </p:nvSpPr>
        <p:spPr bwMode="auto">
          <a:xfrm>
            <a:off x="2915816" y="6488112"/>
            <a:ext cx="3000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dirty="0">
                <a:solidFill>
                  <a:sysClr val="windowText" lastClr="000000"/>
                </a:solidFill>
              </a:rPr>
              <a:t>XENON, </a:t>
            </a:r>
            <a:r>
              <a:rPr lang="en-US" altLang="ja-JP" dirty="0" err="1">
                <a:solidFill>
                  <a:sysClr val="windowText" lastClr="000000"/>
                </a:solidFill>
              </a:rPr>
              <a:t>WArP</a:t>
            </a:r>
            <a:r>
              <a:rPr lang="en-US" altLang="ja-JP" dirty="0">
                <a:solidFill>
                  <a:sysClr val="windowText" lastClr="000000"/>
                </a:solidFill>
              </a:rPr>
              <a:t>, ZEPELIN</a:t>
            </a:r>
            <a:endParaRPr lang="ja-JP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9231" name="テキスト ボックス 11"/>
          <p:cNvSpPr txBox="1">
            <a:spLocks noChangeArrowheads="1"/>
          </p:cNvSpPr>
          <p:nvPr/>
        </p:nvSpPr>
        <p:spPr bwMode="auto">
          <a:xfrm>
            <a:off x="6732240" y="4509120"/>
            <a:ext cx="3000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dirty="0">
                <a:solidFill>
                  <a:sysClr val="windowText" lastClr="000000"/>
                </a:solidFill>
              </a:rPr>
              <a:t>XMASS, DAMA, KIMs</a:t>
            </a:r>
            <a:endParaRPr lang="ja-JP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9232" name="テキスト ボックス 14"/>
          <p:cNvSpPr txBox="1">
            <a:spLocks noChangeArrowheads="1"/>
          </p:cNvSpPr>
          <p:nvPr/>
        </p:nvSpPr>
        <p:spPr bwMode="auto">
          <a:xfrm>
            <a:off x="419497" y="3347144"/>
            <a:ext cx="3000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dirty="0">
                <a:solidFill>
                  <a:sysClr val="windowText" lastClr="000000"/>
                </a:solidFill>
              </a:rPr>
              <a:t>CDMS, EDELWEISS</a:t>
            </a:r>
            <a:endParaRPr lang="ja-JP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9233" name="テキスト ボックス 15"/>
          <p:cNvSpPr txBox="1">
            <a:spLocks noChangeArrowheads="1"/>
          </p:cNvSpPr>
          <p:nvPr/>
        </p:nvSpPr>
        <p:spPr bwMode="auto">
          <a:xfrm>
            <a:off x="251520" y="5805264"/>
            <a:ext cx="12144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dirty="0">
                <a:solidFill>
                  <a:sysClr val="windowText" lastClr="000000"/>
                </a:solidFill>
              </a:rPr>
              <a:t>COUPP</a:t>
            </a:r>
            <a:endParaRPr lang="ja-JP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9234" name="テキスト ボックス 16"/>
          <p:cNvSpPr txBox="1">
            <a:spLocks noChangeArrowheads="1"/>
          </p:cNvSpPr>
          <p:nvPr/>
        </p:nvSpPr>
        <p:spPr bwMode="auto">
          <a:xfrm>
            <a:off x="6300192" y="3203128"/>
            <a:ext cx="1214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dirty="0">
                <a:solidFill>
                  <a:sysClr val="windowText" lastClr="000000"/>
                </a:solidFill>
              </a:rPr>
              <a:t>CRESST</a:t>
            </a:r>
            <a:endParaRPr lang="ja-JP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9235" name="テキスト ボックス 23"/>
          <p:cNvSpPr txBox="1">
            <a:spLocks noChangeArrowheads="1"/>
          </p:cNvSpPr>
          <p:nvPr/>
        </p:nvSpPr>
        <p:spPr bwMode="auto">
          <a:xfrm>
            <a:off x="285750" y="970880"/>
            <a:ext cx="36433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u="sng" dirty="0"/>
              <a:t>Target : </a:t>
            </a:r>
            <a:r>
              <a:rPr lang="en-US" altLang="ja-JP" u="sng" dirty="0" err="1"/>
              <a:t>Xe</a:t>
            </a:r>
            <a:r>
              <a:rPr lang="en-US" altLang="ja-JP" u="sng" dirty="0"/>
              <a:t>, </a:t>
            </a:r>
            <a:r>
              <a:rPr lang="en-US" altLang="ja-JP" u="sng" dirty="0" err="1"/>
              <a:t>Ge</a:t>
            </a:r>
            <a:r>
              <a:rPr lang="en-US" altLang="ja-JP" u="sng" dirty="0"/>
              <a:t>, Si, </a:t>
            </a:r>
            <a:r>
              <a:rPr lang="en-US" altLang="ja-JP" u="sng" dirty="0" err="1"/>
              <a:t>NaI</a:t>
            </a:r>
            <a:r>
              <a:rPr lang="en-US" altLang="ja-JP" u="sng" dirty="0"/>
              <a:t>, </a:t>
            </a:r>
            <a:r>
              <a:rPr lang="en-US" altLang="ja-JP" u="sng" dirty="0" err="1"/>
              <a:t>Ar</a:t>
            </a:r>
            <a:r>
              <a:rPr lang="en-US" altLang="ja-JP" u="sng" dirty="0"/>
              <a:t> etc </a:t>
            </a:r>
            <a:endParaRPr lang="ja-JP" altLang="en-US" u="sng" dirty="0"/>
          </a:p>
        </p:txBody>
      </p:sp>
      <p:sp>
        <p:nvSpPr>
          <p:cNvPr id="9236" name="AutoShape 21"/>
          <p:cNvSpPr>
            <a:spLocks noChangeArrowheads="1"/>
          </p:cNvSpPr>
          <p:nvPr/>
        </p:nvSpPr>
        <p:spPr bwMode="auto">
          <a:xfrm>
            <a:off x="3048000" y="2819400"/>
            <a:ext cx="2590800" cy="1676400"/>
          </a:xfrm>
          <a:prstGeom prst="cube">
            <a:avLst>
              <a:gd name="adj" fmla="val 2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923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4300" y="3500438"/>
            <a:ext cx="660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下矢印 21"/>
          <p:cNvSpPr/>
          <p:nvPr/>
        </p:nvSpPr>
        <p:spPr>
          <a:xfrm>
            <a:off x="4067175" y="4149725"/>
            <a:ext cx="360363" cy="287338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24" name="直線矢印コネクタ 23"/>
          <p:cNvCxnSpPr/>
          <p:nvPr/>
        </p:nvCxnSpPr>
        <p:spPr>
          <a:xfrm>
            <a:off x="3059113" y="2924175"/>
            <a:ext cx="1008062" cy="6492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 flipV="1">
            <a:off x="4356100" y="2852738"/>
            <a:ext cx="863600" cy="7207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下矢印 4"/>
          <p:cNvSpPr/>
          <p:nvPr/>
        </p:nvSpPr>
        <p:spPr>
          <a:xfrm rot="14228286" flipV="1">
            <a:off x="3022600" y="4010025"/>
            <a:ext cx="357188" cy="9286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764704"/>
            <a:ext cx="40767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243" name="AutoShape 22"/>
          <p:cNvCxnSpPr>
            <a:cxnSpLocks noChangeShapeType="1"/>
          </p:cNvCxnSpPr>
          <p:nvPr/>
        </p:nvCxnSpPr>
        <p:spPr bwMode="auto">
          <a:xfrm flipV="1">
            <a:off x="8101013" y="3789363"/>
            <a:ext cx="1587" cy="285750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 type="triangle" w="med" len="med"/>
            <a:tailEnd type="triangle" w="med" len="med"/>
          </a:ln>
        </p:spPr>
      </p:cxnSp>
      <p:pic>
        <p:nvPicPr>
          <p:cNvPr id="10264" name="Picture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1347" y="3637000"/>
            <a:ext cx="4161219" cy="252830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265" name="Text Box 24"/>
          <p:cNvSpPr txBox="1">
            <a:spLocks noChangeArrowheads="1"/>
          </p:cNvSpPr>
          <p:nvPr/>
        </p:nvSpPr>
        <p:spPr bwMode="auto">
          <a:xfrm rot="16200000">
            <a:off x="3674389" y="4603065"/>
            <a:ext cx="1921461" cy="27025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ja-JP" sz="1200">
                <a:solidFill>
                  <a:srgbClr val="000000"/>
                </a:solidFill>
                <a:latin typeface="Calibri" pitchFamily="34" charset="0"/>
              </a:rPr>
              <a:t>Event rate [/kg/kev/day]</a:t>
            </a:r>
          </a:p>
        </p:txBody>
      </p:sp>
      <p:sp>
        <p:nvSpPr>
          <p:cNvPr id="10266" name="Text Box 21"/>
          <p:cNvSpPr txBox="1">
            <a:spLocks noChangeArrowheads="1"/>
          </p:cNvSpPr>
          <p:nvPr/>
        </p:nvSpPr>
        <p:spPr bwMode="auto">
          <a:xfrm>
            <a:off x="5718819" y="5462997"/>
            <a:ext cx="2655939" cy="51232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>
                <a:srgbClr val="FF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ja-JP" sz="1400" dirty="0">
                <a:solidFill>
                  <a:srgbClr val="FF0000"/>
                </a:solidFill>
                <a:latin typeface="Calibri" pitchFamily="34" charset="0"/>
              </a:rPr>
              <a:t>WIMP mass </a:t>
            </a:r>
            <a:r>
              <a:rPr lang="en-GB" altLang="ja-JP" sz="1400" dirty="0" smtClean="0">
                <a:solidFill>
                  <a:srgbClr val="FF0000"/>
                </a:solidFill>
                <a:latin typeface="Calibri" pitchFamily="34" charset="0"/>
              </a:rPr>
              <a:t>100GeV</a:t>
            </a:r>
          </a:p>
          <a:p>
            <a:pPr algn="ctr">
              <a:buClr>
                <a:srgbClr val="FF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ja-JP" sz="1400" dirty="0" smtClean="0">
                <a:solidFill>
                  <a:srgbClr val="FF0000"/>
                </a:solidFill>
                <a:latin typeface="Calibri" pitchFamily="34" charset="0"/>
              </a:rPr>
              <a:t>Maxwell velocity distribution </a:t>
            </a:r>
            <a:endParaRPr lang="en-GB" altLang="ja-JP" sz="14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0267" name="Text Box 23"/>
          <p:cNvSpPr txBox="1">
            <a:spLocks noChangeArrowheads="1"/>
          </p:cNvSpPr>
          <p:nvPr/>
        </p:nvSpPr>
        <p:spPr bwMode="auto">
          <a:xfrm>
            <a:off x="8140576" y="4582271"/>
            <a:ext cx="1327969" cy="3592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ja-JP">
                <a:solidFill>
                  <a:srgbClr val="000000"/>
                </a:solidFill>
                <a:latin typeface="Calibri" pitchFamily="34" charset="0"/>
              </a:rPr>
              <a:t>few %</a:t>
            </a:r>
          </a:p>
        </p:txBody>
      </p:sp>
      <p:sp>
        <p:nvSpPr>
          <p:cNvPr id="10268" name="Text Box 41"/>
          <p:cNvSpPr txBox="1">
            <a:spLocks noChangeArrowheads="1"/>
          </p:cNvSpPr>
          <p:nvPr/>
        </p:nvSpPr>
        <p:spPr bwMode="auto">
          <a:xfrm>
            <a:off x="5220072" y="3705559"/>
            <a:ext cx="1747329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ja-JP" dirty="0" smtClean="0">
                <a:solidFill>
                  <a:srgbClr val="000000"/>
                </a:solidFill>
                <a:latin typeface="Calibri" pitchFamily="34" charset="0"/>
              </a:rPr>
              <a:t>(Example</a:t>
            </a:r>
            <a:r>
              <a:rPr lang="en-GB" altLang="ja-JP" dirty="0">
                <a:solidFill>
                  <a:srgbClr val="000000"/>
                </a:solidFill>
                <a:latin typeface="Calibri" pitchFamily="34" charset="0"/>
              </a:rPr>
              <a:t>)</a:t>
            </a:r>
          </a:p>
        </p:txBody>
      </p:sp>
      <p:grpSp>
        <p:nvGrpSpPr>
          <p:cNvPr id="6" name="グループ化 46"/>
          <p:cNvGrpSpPr>
            <a:grpSpLocks/>
          </p:cNvGrpSpPr>
          <p:nvPr/>
        </p:nvGrpSpPr>
        <p:grpSpPr bwMode="auto">
          <a:xfrm>
            <a:off x="11049274" y="6282897"/>
            <a:ext cx="233872" cy="575102"/>
            <a:chOff x="2454100" y="3424064"/>
            <a:chExt cx="1035831" cy="2015497"/>
          </a:xfrm>
        </p:grpSpPr>
        <p:cxnSp>
          <p:nvCxnSpPr>
            <p:cNvPr id="36" name="直線コネクタ 35"/>
            <p:cNvCxnSpPr/>
            <p:nvPr/>
          </p:nvCxnSpPr>
          <p:spPr>
            <a:xfrm flipV="1">
              <a:off x="3265331" y="3420800"/>
              <a:ext cx="223238" cy="86364"/>
            </a:xfrm>
            <a:prstGeom prst="line">
              <a:avLst/>
            </a:prstGeom>
            <a:ln w="952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コネクタ 36"/>
            <p:cNvCxnSpPr/>
            <p:nvPr/>
          </p:nvCxnSpPr>
          <p:spPr>
            <a:xfrm>
              <a:off x="2456095" y="5191267"/>
              <a:ext cx="516241" cy="248294"/>
            </a:xfrm>
            <a:prstGeom prst="line">
              <a:avLst/>
            </a:prstGeom>
            <a:ln w="952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テキスト ボックス 80"/>
          <p:cNvSpPr txBox="1"/>
          <p:nvPr/>
        </p:nvSpPr>
        <p:spPr>
          <a:xfrm>
            <a:off x="323528" y="6053226"/>
            <a:ext cx="9071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/>
              <a:t>Relative velocity  of earth to dark matter is variable by revolution around sun</a:t>
            </a:r>
            <a:endParaRPr kumimoji="1" lang="ja-JP" altLang="en-US" sz="2000" b="1" dirty="0"/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4860032" y="6334780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u="sng" dirty="0" smtClean="0"/>
              <a:t>Annual modulation</a:t>
            </a:r>
            <a:endParaRPr kumimoji="1" lang="ja-JP" altLang="en-US" sz="2800" u="sng" dirty="0"/>
          </a:p>
        </p:txBody>
      </p:sp>
      <p:grpSp>
        <p:nvGrpSpPr>
          <p:cNvPr id="72" name="グループ化 71"/>
          <p:cNvGrpSpPr/>
          <p:nvPr/>
        </p:nvGrpSpPr>
        <p:grpSpPr>
          <a:xfrm>
            <a:off x="-36520" y="836714"/>
            <a:ext cx="5616632" cy="5112568"/>
            <a:chOff x="-36520" y="620690"/>
            <a:chExt cx="5616632" cy="5112568"/>
          </a:xfrm>
        </p:grpSpPr>
        <p:sp>
          <p:nvSpPr>
            <p:cNvPr id="78" name="テキスト ボックス 77"/>
            <p:cNvSpPr txBox="1"/>
            <p:nvPr/>
          </p:nvSpPr>
          <p:spPr>
            <a:xfrm rot="20762191">
              <a:off x="2059332" y="692696"/>
              <a:ext cx="15121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 smtClean="0">
                  <a:solidFill>
                    <a:schemeClr val="accent1"/>
                  </a:solidFill>
                </a:rPr>
                <a:t>30 km/sec</a:t>
              </a:r>
              <a:endParaRPr kumimoji="1" lang="ja-JP" altLang="en-US" sz="1600" b="1" dirty="0">
                <a:solidFill>
                  <a:schemeClr val="accent1"/>
                </a:solidFill>
              </a:endParaRPr>
            </a:p>
          </p:txBody>
        </p:sp>
        <p:grpSp>
          <p:nvGrpSpPr>
            <p:cNvPr id="4" name="グループ化 52"/>
            <p:cNvGrpSpPr>
              <a:grpSpLocks/>
            </p:cNvGrpSpPr>
            <p:nvPr/>
          </p:nvGrpSpPr>
          <p:grpSpPr bwMode="auto">
            <a:xfrm>
              <a:off x="-36520" y="620690"/>
              <a:ext cx="4608518" cy="5112568"/>
              <a:chOff x="6323626" y="321121"/>
              <a:chExt cx="1175687" cy="1308130"/>
            </a:xfrm>
          </p:grpSpPr>
          <p:sp>
            <p:nvSpPr>
              <p:cNvPr id="40" name="右矢印 39"/>
              <p:cNvSpPr/>
              <p:nvPr/>
            </p:nvSpPr>
            <p:spPr>
              <a:xfrm flipH="1">
                <a:off x="6341998" y="980243"/>
                <a:ext cx="432361" cy="72511"/>
              </a:xfrm>
              <a:prstGeom prst="rightArrow">
                <a:avLst/>
              </a:prstGeom>
              <a:solidFill>
                <a:schemeClr val="accent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sz="1200"/>
              </a:p>
            </p:txBody>
          </p:sp>
          <p:sp>
            <p:nvSpPr>
              <p:cNvPr id="41" name="テキスト ボックス 42"/>
              <p:cNvSpPr txBox="1">
                <a:spLocks noChangeArrowheads="1"/>
              </p:cNvSpPr>
              <p:nvPr/>
            </p:nvSpPr>
            <p:spPr bwMode="auto">
              <a:xfrm>
                <a:off x="6323626" y="871834"/>
                <a:ext cx="477621" cy="1181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sz="1200" b="1" dirty="0">
                    <a:solidFill>
                      <a:schemeClr val="accent2"/>
                    </a:solidFill>
                  </a:rPr>
                  <a:t>Direction of solar system</a:t>
                </a:r>
              </a:p>
              <a:p>
                <a:pPr algn="ctr"/>
                <a:r>
                  <a:rPr lang="en-US" altLang="ja-JP" sz="1200" b="1" dirty="0" smtClean="0">
                    <a:solidFill>
                      <a:schemeClr val="accent2"/>
                    </a:solidFill>
                  </a:rPr>
                  <a:t>(240km/sec</a:t>
                </a:r>
                <a:r>
                  <a:rPr lang="en-US" altLang="ja-JP" sz="1200" b="1" dirty="0">
                    <a:solidFill>
                      <a:schemeClr val="accent2"/>
                    </a:solidFill>
                  </a:rPr>
                  <a:t>)</a:t>
                </a:r>
                <a:endParaRPr lang="ja-JP" altLang="en-US" sz="1200" b="1" dirty="0">
                  <a:solidFill>
                    <a:schemeClr val="accent2"/>
                  </a:solidFill>
                </a:endParaRPr>
              </a:p>
            </p:txBody>
          </p:sp>
          <p:grpSp>
            <p:nvGrpSpPr>
              <p:cNvPr id="5" name="グループ化 51"/>
              <p:cNvGrpSpPr>
                <a:grpSpLocks/>
              </p:cNvGrpSpPr>
              <p:nvPr/>
            </p:nvGrpSpPr>
            <p:grpSpPr bwMode="auto">
              <a:xfrm>
                <a:off x="6580809" y="321121"/>
                <a:ext cx="918504" cy="1308130"/>
                <a:chOff x="6580809" y="465137"/>
                <a:chExt cx="918504" cy="1308130"/>
              </a:xfrm>
            </p:grpSpPr>
            <p:sp>
              <p:nvSpPr>
                <p:cNvPr id="43" name="円/楕円 42"/>
                <p:cNvSpPr/>
                <p:nvPr/>
              </p:nvSpPr>
              <p:spPr>
                <a:xfrm>
                  <a:off x="6940200" y="1052535"/>
                  <a:ext cx="143852" cy="14423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 sz="1200"/>
                </a:p>
              </p:txBody>
            </p:sp>
            <p:sp>
              <p:nvSpPr>
                <p:cNvPr id="45" name="円/楕円 44"/>
                <p:cNvSpPr/>
                <p:nvPr/>
              </p:nvSpPr>
              <p:spPr>
                <a:xfrm rot="700242">
                  <a:off x="6829297" y="578058"/>
                  <a:ext cx="411466" cy="1082155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 sz="1200"/>
                </a:p>
              </p:txBody>
            </p:sp>
            <p:sp>
              <p:nvSpPr>
                <p:cNvPr id="46" name="円/楕円 45"/>
                <p:cNvSpPr/>
                <p:nvPr/>
              </p:nvSpPr>
              <p:spPr>
                <a:xfrm>
                  <a:off x="6910565" y="1607447"/>
                  <a:ext cx="71524" cy="7172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>
                        <a:shade val="30000"/>
                        <a:satMod val="115000"/>
                      </a:srgbClr>
                    </a:gs>
                    <a:gs pos="50000">
                      <a:srgbClr val="0000FF">
                        <a:shade val="67500"/>
                        <a:satMod val="115000"/>
                      </a:srgbClr>
                    </a:gs>
                    <a:gs pos="100000">
                      <a:srgbClr val="0000FF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 sz="1200"/>
                </a:p>
              </p:txBody>
            </p:sp>
            <p:sp>
              <p:nvSpPr>
                <p:cNvPr id="47" name="テキスト ボックス 25"/>
                <p:cNvSpPr txBox="1">
                  <a:spLocks noChangeArrowheads="1"/>
                </p:cNvSpPr>
                <p:nvPr/>
              </p:nvSpPr>
              <p:spPr bwMode="auto">
                <a:xfrm>
                  <a:off x="7187022" y="465137"/>
                  <a:ext cx="312291" cy="1653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ja-JP" b="1" dirty="0" smtClean="0"/>
                    <a:t>earth</a:t>
                  </a:r>
                </a:p>
                <a:p>
                  <a:pPr algn="ctr"/>
                  <a:r>
                    <a:rPr lang="en-US" altLang="ja-JP" b="1" dirty="0" smtClean="0"/>
                    <a:t>@</a:t>
                  </a:r>
                  <a:r>
                    <a:rPr lang="en-US" altLang="ja-JP" b="1" dirty="0"/>
                    <a:t>summer</a:t>
                  </a:r>
                  <a:endParaRPr lang="ja-JP" altLang="en-US" b="1" dirty="0"/>
                </a:p>
              </p:txBody>
            </p:sp>
            <p:sp>
              <p:nvSpPr>
                <p:cNvPr id="48" name="テキスト ボックス 26"/>
                <p:cNvSpPr txBox="1">
                  <a:spLocks noChangeArrowheads="1"/>
                </p:cNvSpPr>
                <p:nvPr/>
              </p:nvSpPr>
              <p:spPr bwMode="auto">
                <a:xfrm>
                  <a:off x="6580809" y="1678768"/>
                  <a:ext cx="808816" cy="944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altLang="ja-JP" b="1" dirty="0" err="1"/>
                    <a:t>earth@winter</a:t>
                  </a:r>
                  <a:endParaRPr lang="ja-JP" altLang="en-US" b="1" dirty="0"/>
                </a:p>
              </p:txBody>
            </p:sp>
            <p:sp>
              <p:nvSpPr>
                <p:cNvPr id="44" name="円/楕円 43"/>
                <p:cNvSpPr/>
                <p:nvPr/>
              </p:nvSpPr>
              <p:spPr>
                <a:xfrm>
                  <a:off x="7084052" y="548108"/>
                  <a:ext cx="72328" cy="7251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>
                        <a:shade val="30000"/>
                        <a:satMod val="115000"/>
                      </a:srgbClr>
                    </a:gs>
                    <a:gs pos="50000">
                      <a:srgbClr val="0000FF">
                        <a:shade val="67500"/>
                        <a:satMod val="115000"/>
                      </a:srgbClr>
                    </a:gs>
                    <a:gs pos="100000">
                      <a:srgbClr val="0000FF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 sz="1200"/>
                </a:p>
              </p:txBody>
            </p:sp>
          </p:grpSp>
        </p:grpSp>
        <p:sp>
          <p:nvSpPr>
            <p:cNvPr id="77" name="下矢印 76"/>
            <p:cNvSpPr/>
            <p:nvPr/>
          </p:nvSpPr>
          <p:spPr>
            <a:xfrm rot="4500000">
              <a:off x="2611306" y="961382"/>
              <a:ext cx="146147" cy="376216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9" name="下矢印 78"/>
            <p:cNvSpPr/>
            <p:nvPr/>
          </p:nvSpPr>
          <p:spPr>
            <a:xfrm rot="4836773" flipV="1">
              <a:off x="2694405" y="5016728"/>
              <a:ext cx="178281" cy="384629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0" name="テキスト ボックス 79"/>
            <p:cNvSpPr txBox="1"/>
            <p:nvPr/>
          </p:nvSpPr>
          <p:spPr>
            <a:xfrm rot="21183132">
              <a:off x="2426685" y="5247410"/>
              <a:ext cx="15121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 smtClean="0">
                  <a:solidFill>
                    <a:schemeClr val="accent1"/>
                  </a:solidFill>
                </a:rPr>
                <a:t>30 km/sec</a:t>
              </a:r>
              <a:endParaRPr kumimoji="1" lang="ja-JP" altLang="en-US" sz="1600" b="1" dirty="0">
                <a:solidFill>
                  <a:schemeClr val="accent1"/>
                </a:solidFill>
              </a:endParaRPr>
            </a:p>
          </p:txBody>
        </p:sp>
        <p:cxnSp>
          <p:nvCxnSpPr>
            <p:cNvPr id="49" name="直線矢印コネクタ 48"/>
            <p:cNvCxnSpPr/>
            <p:nvPr/>
          </p:nvCxnSpPr>
          <p:spPr>
            <a:xfrm>
              <a:off x="999416" y="1549719"/>
              <a:ext cx="230426" cy="345638"/>
            </a:xfrm>
            <a:prstGeom prst="straightConnector1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矢印コネクタ 49"/>
            <p:cNvCxnSpPr/>
            <p:nvPr/>
          </p:nvCxnSpPr>
          <p:spPr>
            <a:xfrm flipV="1">
              <a:off x="1575480" y="1549719"/>
              <a:ext cx="332224" cy="359053"/>
            </a:xfrm>
            <a:prstGeom prst="straightConnector1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グループ化 62"/>
            <p:cNvGrpSpPr/>
            <p:nvPr/>
          </p:nvGrpSpPr>
          <p:grpSpPr>
            <a:xfrm>
              <a:off x="87178" y="1434506"/>
              <a:ext cx="1603515" cy="3456384"/>
              <a:chOff x="905507" y="2348880"/>
              <a:chExt cx="1002197" cy="2160240"/>
            </a:xfrm>
          </p:grpSpPr>
          <p:cxnSp>
            <p:nvCxnSpPr>
              <p:cNvPr id="52" name="直線矢印コネクタ 51"/>
              <p:cNvCxnSpPr/>
              <p:nvPr/>
            </p:nvCxnSpPr>
            <p:spPr>
              <a:xfrm>
                <a:off x="1628056" y="2789312"/>
                <a:ext cx="279648" cy="135632"/>
              </a:xfrm>
              <a:prstGeom prst="straightConnector1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線矢印コネクタ 52"/>
              <p:cNvCxnSpPr/>
              <p:nvPr/>
            </p:nvCxnSpPr>
            <p:spPr>
              <a:xfrm flipV="1">
                <a:off x="1115616" y="3861048"/>
                <a:ext cx="72008" cy="360040"/>
              </a:xfrm>
              <a:prstGeom prst="straightConnector1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線矢印コネクタ 53"/>
              <p:cNvCxnSpPr/>
              <p:nvPr/>
            </p:nvCxnSpPr>
            <p:spPr>
              <a:xfrm>
                <a:off x="1331640" y="4005064"/>
                <a:ext cx="144016" cy="216024"/>
              </a:xfrm>
              <a:prstGeom prst="straightConnector1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線矢印コネクタ 54"/>
              <p:cNvCxnSpPr/>
              <p:nvPr/>
            </p:nvCxnSpPr>
            <p:spPr>
              <a:xfrm flipV="1">
                <a:off x="1619672" y="3933056"/>
                <a:ext cx="207640" cy="224408"/>
              </a:xfrm>
              <a:prstGeom prst="straightConnector1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線矢印コネクタ 55"/>
              <p:cNvCxnSpPr/>
              <p:nvPr/>
            </p:nvCxnSpPr>
            <p:spPr>
              <a:xfrm>
                <a:off x="1331640" y="4365104"/>
                <a:ext cx="288032" cy="144016"/>
              </a:xfrm>
              <a:prstGeom prst="straightConnector1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線矢印コネクタ 57"/>
              <p:cNvCxnSpPr/>
              <p:nvPr/>
            </p:nvCxnSpPr>
            <p:spPr>
              <a:xfrm flipV="1">
                <a:off x="1196008" y="2636912"/>
                <a:ext cx="207640" cy="224408"/>
              </a:xfrm>
              <a:prstGeom prst="straightConnector1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線矢印コネクタ 59"/>
              <p:cNvCxnSpPr/>
              <p:nvPr/>
            </p:nvCxnSpPr>
            <p:spPr>
              <a:xfrm flipV="1">
                <a:off x="1368261" y="2933945"/>
                <a:ext cx="207640" cy="224408"/>
              </a:xfrm>
              <a:prstGeom prst="straightConnector1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テキスト ボックス 223"/>
              <p:cNvSpPr txBox="1">
                <a:spLocks noChangeArrowheads="1"/>
              </p:cNvSpPr>
              <p:nvPr/>
            </p:nvSpPr>
            <p:spPr bwMode="auto">
              <a:xfrm>
                <a:off x="905507" y="2348880"/>
                <a:ext cx="570149" cy="288541"/>
              </a:xfrm>
              <a:prstGeom prst="rect">
                <a:avLst/>
              </a:prstGeom>
              <a:noFill/>
              <a:ln w="9525">
                <a:solidFill>
                  <a:schemeClr val="tx1">
                    <a:lumMod val="65000"/>
                    <a:lumOff val="35000"/>
                  </a:schemeClr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ja-JP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DM</a:t>
                </a:r>
                <a:endParaRPr lang="ja-JP" alt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66" name="テキスト ボックス 26"/>
            <p:cNvSpPr txBox="1">
              <a:spLocks noChangeArrowheads="1"/>
            </p:cNvSpPr>
            <p:nvPr/>
          </p:nvSpPr>
          <p:spPr bwMode="auto">
            <a:xfrm>
              <a:off x="2409661" y="3356992"/>
              <a:ext cx="317045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400" b="1" dirty="0" smtClean="0"/>
                <a:t>Sun</a:t>
              </a:r>
              <a:endParaRPr lang="ja-JP" altLang="en-US" sz="1400" b="1" dirty="0"/>
            </a:p>
          </p:txBody>
        </p:sp>
      </p:grpSp>
      <p:sp>
        <p:nvSpPr>
          <p:cNvPr id="61" name="テキスト ボックス 60"/>
          <p:cNvSpPr txBox="1"/>
          <p:nvPr/>
        </p:nvSpPr>
        <p:spPr>
          <a:xfrm>
            <a:off x="7164288" y="134076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@ earth</a:t>
            </a:r>
            <a:endParaRPr kumimoji="1" lang="ja-JP" altLang="en-US" dirty="0"/>
          </a:p>
        </p:txBody>
      </p:sp>
      <p:sp>
        <p:nvSpPr>
          <p:cNvPr id="64" name="タイトル 6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Current Method of Dark Matter Identification</a:t>
            </a:r>
            <a:endParaRPr lang="ja-JP" altLang="en-US" dirty="0"/>
          </a:p>
        </p:txBody>
      </p:sp>
      <p:sp>
        <p:nvSpPr>
          <p:cNvPr id="67" name="スライド番号プレースホルダ 6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  <p:sp>
        <p:nvSpPr>
          <p:cNvPr id="69" name="下矢印 68"/>
          <p:cNvSpPr/>
          <p:nvPr/>
        </p:nvSpPr>
        <p:spPr>
          <a:xfrm rot="16200000">
            <a:off x="4301970" y="6227929"/>
            <a:ext cx="360040" cy="756084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Status Cross </a:t>
            </a:r>
            <a:r>
              <a:rPr lang="en-US" altLang="ja-JP" dirty="0" smtClean="0"/>
              <a:t>S</a:t>
            </a:r>
            <a:r>
              <a:rPr kumimoji="1" lang="en-US" altLang="ja-JP" dirty="0" smtClean="0"/>
              <a:t>ection Limit </a:t>
            </a:r>
            <a:endParaRPr kumimoji="1" lang="ja-JP" alt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912" y="1484784"/>
            <a:ext cx="5064169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円/楕円 5"/>
          <p:cNvSpPr/>
          <p:nvPr/>
        </p:nvSpPr>
        <p:spPr>
          <a:xfrm>
            <a:off x="323528" y="1844824"/>
            <a:ext cx="3312368" cy="23042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484784"/>
            <a:ext cx="4865167" cy="15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7216" b="20556"/>
          <a:stretch>
            <a:fillRect/>
          </a:stretch>
        </p:blipFill>
        <p:spPr bwMode="auto">
          <a:xfrm>
            <a:off x="5652120" y="3348662"/>
            <a:ext cx="2808312" cy="350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テキスト ボックス 7"/>
          <p:cNvSpPr txBox="1"/>
          <p:nvPr/>
        </p:nvSpPr>
        <p:spPr>
          <a:xfrm>
            <a:off x="4860032" y="1196752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DAMA/LIBRA [ </a:t>
            </a:r>
            <a:r>
              <a:rPr kumimoji="1" lang="en-US" altLang="ja-JP" dirty="0" err="1" smtClean="0"/>
              <a:t>NaI</a:t>
            </a:r>
            <a:r>
              <a:rPr kumimoji="1" lang="en-US" altLang="ja-JP" dirty="0" smtClean="0"/>
              <a:t>, 8.9σ annual modulation]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580112" y="3059668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/>
              <a:t>CoGent</a:t>
            </a:r>
            <a:r>
              <a:rPr lang="en-US" altLang="ja-JP" dirty="0" smtClean="0"/>
              <a:t> [</a:t>
            </a:r>
            <a:r>
              <a:rPr lang="en-US" altLang="ja-JP" dirty="0" err="1" smtClean="0"/>
              <a:t>Ge</a:t>
            </a:r>
            <a:r>
              <a:rPr lang="en-US" altLang="ja-JP" dirty="0" smtClean="0"/>
              <a:t>, 2.86σ Ann. Mod.]</a:t>
            </a:r>
            <a:endParaRPr kumimoji="1" lang="ja-JP" altLang="en-US" dirty="0"/>
          </a:p>
        </p:txBody>
      </p:sp>
      <p:sp>
        <p:nvSpPr>
          <p:cNvPr id="11" name="スライド番号プレースホル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 smtClean="0"/>
              <a:t>Directional Dark Matter Search with Nuclear Emulsion</a:t>
            </a:r>
            <a:endParaRPr lang="ja-JP" altLang="en-US" sz="2800" dirty="0"/>
          </a:p>
        </p:txBody>
      </p:sp>
      <p:sp>
        <p:nvSpPr>
          <p:cNvPr id="72" name="スライド番号プレースホルダ 7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/>
              <a:pPr/>
              <a:t>9</a:t>
            </a:fld>
            <a:endParaRPr lang="ja-JP" altLang="en-US"/>
          </a:p>
        </p:txBody>
      </p:sp>
      <p:grpSp>
        <p:nvGrpSpPr>
          <p:cNvPr id="66" name="グループ化 65"/>
          <p:cNvGrpSpPr/>
          <p:nvPr/>
        </p:nvGrpSpPr>
        <p:grpSpPr>
          <a:xfrm>
            <a:off x="2411760" y="1124745"/>
            <a:ext cx="3240360" cy="1800200"/>
            <a:chOff x="2411760" y="1300475"/>
            <a:chExt cx="3013427" cy="1624469"/>
          </a:xfrm>
        </p:grpSpPr>
        <p:sp>
          <p:nvSpPr>
            <p:cNvPr id="24" name="Line 15"/>
            <p:cNvSpPr>
              <a:spLocks noChangeShapeType="1"/>
            </p:cNvSpPr>
            <p:nvPr/>
          </p:nvSpPr>
          <p:spPr bwMode="auto">
            <a:xfrm>
              <a:off x="2411760" y="1560389"/>
              <a:ext cx="2952327" cy="1364555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 dirty="0"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25" name="Line 16"/>
            <p:cNvSpPr>
              <a:spLocks noChangeShapeType="1"/>
            </p:cNvSpPr>
            <p:nvPr/>
          </p:nvSpPr>
          <p:spPr bwMode="auto">
            <a:xfrm rot="-420000">
              <a:off x="2422669" y="1300475"/>
              <a:ext cx="3002518" cy="36265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 dirty="0"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</p:grpSp>
      <p:sp>
        <p:nvSpPr>
          <p:cNvPr id="26" name="Text Box 31"/>
          <p:cNvSpPr txBox="1">
            <a:spLocks noChangeAspect="1" noChangeArrowheads="1"/>
          </p:cNvSpPr>
          <p:nvPr/>
        </p:nvSpPr>
        <p:spPr bwMode="auto">
          <a:xfrm>
            <a:off x="4932040" y="2204864"/>
            <a:ext cx="1009770" cy="3407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FF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ja-JP" sz="1600" b="1" dirty="0">
                <a:solidFill>
                  <a:schemeClr val="accent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WIMP</a:t>
            </a:r>
          </a:p>
        </p:txBody>
      </p:sp>
      <p:grpSp>
        <p:nvGrpSpPr>
          <p:cNvPr id="27" name="グループ化 44"/>
          <p:cNvGrpSpPr>
            <a:grpSpLocks noChangeAspect="1"/>
          </p:cNvGrpSpPr>
          <p:nvPr/>
        </p:nvGrpSpPr>
        <p:grpSpPr bwMode="auto">
          <a:xfrm>
            <a:off x="5058263" y="1385828"/>
            <a:ext cx="3029307" cy="1514653"/>
            <a:chOff x="4429125" y="1930400"/>
            <a:chExt cx="3429000" cy="1714500"/>
          </a:xfrm>
        </p:grpSpPr>
        <p:sp>
          <p:nvSpPr>
            <p:cNvPr id="28" name="AutoShape 17"/>
            <p:cNvSpPr>
              <a:spLocks noChangeArrowheads="1"/>
            </p:cNvSpPr>
            <p:nvPr/>
          </p:nvSpPr>
          <p:spPr bwMode="auto">
            <a:xfrm>
              <a:off x="5286375" y="1930400"/>
              <a:ext cx="2571750" cy="1714500"/>
            </a:xfrm>
            <a:prstGeom prst="cube">
              <a:avLst>
                <a:gd name="adj" fmla="val 19167"/>
              </a:avLst>
            </a:prstGeom>
            <a:solidFill>
              <a:srgbClr val="66FF33"/>
            </a:solidFill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29" name="Oval 18"/>
            <p:cNvSpPr>
              <a:spLocks noChangeArrowheads="1"/>
            </p:cNvSpPr>
            <p:nvPr/>
          </p:nvSpPr>
          <p:spPr bwMode="auto">
            <a:xfrm>
              <a:off x="5429250" y="2857500"/>
              <a:ext cx="214313" cy="214312"/>
            </a:xfrm>
            <a:prstGeom prst="ellipse">
              <a:avLst/>
            </a:prstGeom>
            <a:solidFill>
              <a:srgbClr val="FFFF00"/>
            </a:solidFill>
            <a:ln w="25560">
              <a:solidFill>
                <a:schemeClr val="tx1"/>
              </a:solidFill>
              <a:miter lim="800000"/>
              <a:headEnd/>
              <a:tailEnd/>
            </a:ln>
            <a:effectLst>
              <a:outerShdw dist="119334" dir="1510411" algn="ctr" rotWithShape="0">
                <a:srgbClr val="000000">
                  <a:alpha val="55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30" name="Oval 19"/>
            <p:cNvSpPr>
              <a:spLocks noChangeArrowheads="1"/>
            </p:cNvSpPr>
            <p:nvPr/>
          </p:nvSpPr>
          <p:spPr bwMode="auto">
            <a:xfrm>
              <a:off x="5572125" y="3286125"/>
              <a:ext cx="214313" cy="214312"/>
            </a:xfrm>
            <a:prstGeom prst="ellipse">
              <a:avLst/>
            </a:prstGeom>
            <a:solidFill>
              <a:srgbClr val="FFFF00"/>
            </a:solidFill>
            <a:ln w="25560">
              <a:solidFill>
                <a:schemeClr val="tx1"/>
              </a:solidFill>
              <a:miter lim="800000"/>
              <a:headEnd/>
              <a:tailEnd/>
            </a:ln>
            <a:effectLst>
              <a:outerShdw dist="119334" dir="1510411" algn="ctr" rotWithShape="0">
                <a:srgbClr val="000000">
                  <a:alpha val="55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31" name="Oval 20"/>
            <p:cNvSpPr>
              <a:spLocks noChangeArrowheads="1"/>
            </p:cNvSpPr>
            <p:nvPr/>
          </p:nvSpPr>
          <p:spPr bwMode="auto">
            <a:xfrm>
              <a:off x="7215188" y="2571750"/>
              <a:ext cx="214312" cy="214312"/>
            </a:xfrm>
            <a:prstGeom prst="ellipse">
              <a:avLst/>
            </a:prstGeom>
            <a:solidFill>
              <a:srgbClr val="FFFF00"/>
            </a:solidFill>
            <a:ln w="25560">
              <a:solidFill>
                <a:schemeClr val="tx1"/>
              </a:solidFill>
              <a:miter lim="800000"/>
              <a:headEnd/>
              <a:tailEnd/>
            </a:ln>
            <a:effectLst>
              <a:outerShdw dist="119334" dir="1510411" algn="ctr" rotWithShape="0">
                <a:srgbClr val="000000">
                  <a:alpha val="55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32" name="Oval 21"/>
            <p:cNvSpPr>
              <a:spLocks noChangeArrowheads="1"/>
            </p:cNvSpPr>
            <p:nvPr/>
          </p:nvSpPr>
          <p:spPr bwMode="auto">
            <a:xfrm>
              <a:off x="6405479" y="3346555"/>
              <a:ext cx="214312" cy="214312"/>
            </a:xfrm>
            <a:prstGeom prst="ellipse">
              <a:avLst/>
            </a:prstGeom>
            <a:solidFill>
              <a:srgbClr val="FFFF00"/>
            </a:solidFill>
            <a:ln w="25560">
              <a:solidFill>
                <a:schemeClr val="tx1"/>
              </a:solidFill>
              <a:miter lim="800000"/>
              <a:headEnd/>
              <a:tailEnd/>
            </a:ln>
            <a:effectLst>
              <a:outerShdw dist="119334" dir="1510411" algn="ctr" rotWithShape="0">
                <a:srgbClr val="000000">
                  <a:alpha val="55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33" name="Oval 22"/>
            <p:cNvSpPr>
              <a:spLocks noChangeArrowheads="1"/>
            </p:cNvSpPr>
            <p:nvPr/>
          </p:nvSpPr>
          <p:spPr bwMode="auto">
            <a:xfrm>
              <a:off x="6572250" y="2357437"/>
              <a:ext cx="214313" cy="214313"/>
            </a:xfrm>
            <a:prstGeom prst="ellipse">
              <a:avLst/>
            </a:prstGeom>
            <a:solidFill>
              <a:srgbClr val="FFFF00"/>
            </a:solidFill>
            <a:ln w="25560">
              <a:solidFill>
                <a:schemeClr val="tx1"/>
              </a:solidFill>
              <a:miter lim="800000"/>
              <a:headEnd/>
              <a:tailEnd/>
            </a:ln>
            <a:effectLst>
              <a:outerShdw dist="119334" dir="1510411" algn="ctr" rotWithShape="0">
                <a:srgbClr val="000000">
                  <a:alpha val="55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34" name="Oval 23"/>
            <p:cNvSpPr>
              <a:spLocks noChangeArrowheads="1"/>
            </p:cNvSpPr>
            <p:nvPr/>
          </p:nvSpPr>
          <p:spPr bwMode="auto">
            <a:xfrm>
              <a:off x="7215188" y="2928937"/>
              <a:ext cx="214312" cy="214313"/>
            </a:xfrm>
            <a:prstGeom prst="ellipse">
              <a:avLst/>
            </a:prstGeom>
            <a:solidFill>
              <a:srgbClr val="FFFF00"/>
            </a:solidFill>
            <a:ln w="25560">
              <a:solidFill>
                <a:schemeClr val="tx1"/>
              </a:solidFill>
              <a:miter lim="800000"/>
              <a:headEnd/>
              <a:tailEnd/>
            </a:ln>
            <a:effectLst>
              <a:outerShdw dist="119334" dir="1510411" algn="ctr" rotWithShape="0">
                <a:srgbClr val="000000">
                  <a:alpha val="55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35" name="Oval 24"/>
            <p:cNvSpPr>
              <a:spLocks noChangeArrowheads="1"/>
            </p:cNvSpPr>
            <p:nvPr/>
          </p:nvSpPr>
          <p:spPr bwMode="auto">
            <a:xfrm>
              <a:off x="6000750" y="2357437"/>
              <a:ext cx="214313" cy="214313"/>
            </a:xfrm>
            <a:prstGeom prst="ellipse">
              <a:avLst/>
            </a:prstGeom>
            <a:solidFill>
              <a:srgbClr val="FFFF00"/>
            </a:solidFill>
            <a:ln w="25560">
              <a:solidFill>
                <a:schemeClr val="tx1"/>
              </a:solidFill>
              <a:miter lim="800000"/>
              <a:headEnd/>
              <a:tailEnd/>
            </a:ln>
            <a:effectLst>
              <a:outerShdw dist="119334" dir="1510411" algn="ctr" rotWithShape="0">
                <a:srgbClr val="000000">
                  <a:alpha val="55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36" name="Oval 25"/>
            <p:cNvSpPr>
              <a:spLocks noChangeArrowheads="1"/>
            </p:cNvSpPr>
            <p:nvPr/>
          </p:nvSpPr>
          <p:spPr bwMode="auto">
            <a:xfrm>
              <a:off x="5929313" y="3143250"/>
              <a:ext cx="214312" cy="214312"/>
            </a:xfrm>
            <a:prstGeom prst="ellipse">
              <a:avLst/>
            </a:prstGeom>
            <a:solidFill>
              <a:srgbClr val="FFFF00"/>
            </a:solidFill>
            <a:ln w="25560">
              <a:solidFill>
                <a:schemeClr val="tx1"/>
              </a:solidFill>
              <a:miter lim="800000"/>
              <a:headEnd/>
              <a:tailEnd/>
            </a:ln>
            <a:effectLst>
              <a:outerShdw dist="119334" dir="1510411" algn="ctr" rotWithShape="0">
                <a:srgbClr val="000000">
                  <a:alpha val="55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37" name="Oval 26"/>
            <p:cNvSpPr>
              <a:spLocks noChangeArrowheads="1"/>
            </p:cNvSpPr>
            <p:nvPr/>
          </p:nvSpPr>
          <p:spPr bwMode="auto">
            <a:xfrm>
              <a:off x="6786563" y="2714625"/>
              <a:ext cx="214312" cy="214312"/>
            </a:xfrm>
            <a:prstGeom prst="ellipse">
              <a:avLst/>
            </a:prstGeom>
            <a:solidFill>
              <a:srgbClr val="FFFF00"/>
            </a:solidFill>
            <a:ln w="25560">
              <a:solidFill>
                <a:schemeClr val="tx1"/>
              </a:solidFill>
              <a:miter lim="800000"/>
              <a:headEnd/>
              <a:tailEnd/>
            </a:ln>
            <a:effectLst>
              <a:outerShdw dist="119334" dir="1510411" algn="ctr" rotWithShape="0">
                <a:srgbClr val="000000">
                  <a:alpha val="55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cxnSp>
          <p:nvCxnSpPr>
            <p:cNvPr id="38" name="AutoShape 27"/>
            <p:cNvCxnSpPr>
              <a:cxnSpLocks noChangeShapeType="1"/>
            </p:cNvCxnSpPr>
            <p:nvPr/>
          </p:nvCxnSpPr>
          <p:spPr bwMode="auto">
            <a:xfrm>
              <a:off x="4429125" y="3214688"/>
              <a:ext cx="1428750" cy="1587"/>
            </a:xfrm>
            <a:prstGeom prst="straightConnector1">
              <a:avLst/>
            </a:prstGeom>
            <a:noFill/>
            <a:ln w="38160">
              <a:solidFill>
                <a:schemeClr val="accent1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39" name="AutoShape 28"/>
            <p:cNvCxnSpPr>
              <a:cxnSpLocks noChangeShapeType="1"/>
            </p:cNvCxnSpPr>
            <p:nvPr/>
          </p:nvCxnSpPr>
          <p:spPr bwMode="auto">
            <a:xfrm>
              <a:off x="6143625" y="3286125"/>
              <a:ext cx="428625" cy="285750"/>
            </a:xfrm>
            <a:prstGeom prst="straightConnector1">
              <a:avLst/>
            </a:prstGeom>
            <a:noFill/>
            <a:ln w="76320">
              <a:solidFill>
                <a:schemeClr val="accent2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40" name="AutoShape 29"/>
            <p:cNvCxnSpPr>
              <a:cxnSpLocks noChangeShapeType="1"/>
            </p:cNvCxnSpPr>
            <p:nvPr/>
          </p:nvCxnSpPr>
          <p:spPr bwMode="auto">
            <a:xfrm flipV="1">
              <a:off x="6143625" y="2428875"/>
              <a:ext cx="1214438" cy="723900"/>
            </a:xfrm>
            <a:prstGeom prst="straightConnector1">
              <a:avLst/>
            </a:prstGeom>
            <a:noFill/>
            <a:ln w="38160">
              <a:solidFill>
                <a:schemeClr val="accent1"/>
              </a:solidFill>
              <a:miter lim="800000"/>
              <a:headEnd/>
              <a:tailEnd type="triangle" w="med" len="med"/>
            </a:ln>
          </p:spPr>
        </p:cxnSp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5500688" y="2500312"/>
              <a:ext cx="214312" cy="214313"/>
            </a:xfrm>
            <a:prstGeom prst="ellipse">
              <a:avLst/>
            </a:prstGeom>
            <a:solidFill>
              <a:srgbClr val="FFFF00"/>
            </a:solidFill>
            <a:ln w="25560">
              <a:solidFill>
                <a:schemeClr val="tx1"/>
              </a:solidFill>
              <a:miter lim="800000"/>
              <a:headEnd/>
              <a:tailEnd/>
            </a:ln>
            <a:effectLst>
              <a:outerShdw dist="119334" dir="1510411" algn="ctr" rotWithShape="0">
                <a:srgbClr val="000000">
                  <a:alpha val="55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6072188" y="2714625"/>
              <a:ext cx="214312" cy="214312"/>
            </a:xfrm>
            <a:prstGeom prst="ellipse">
              <a:avLst/>
            </a:prstGeom>
            <a:solidFill>
              <a:srgbClr val="FFFF00"/>
            </a:solidFill>
            <a:ln w="25560">
              <a:solidFill>
                <a:schemeClr val="tx1"/>
              </a:solidFill>
              <a:miter lim="800000"/>
              <a:headEnd/>
              <a:tailEnd/>
            </a:ln>
            <a:effectLst>
              <a:outerShdw dist="119334" dir="1510411" algn="ctr" rotWithShape="0">
                <a:srgbClr val="000000">
                  <a:alpha val="55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43" name="Oval 34"/>
            <p:cNvSpPr>
              <a:spLocks noChangeArrowheads="1"/>
            </p:cNvSpPr>
            <p:nvPr/>
          </p:nvSpPr>
          <p:spPr bwMode="auto">
            <a:xfrm>
              <a:off x="7000875" y="3286125"/>
              <a:ext cx="214313" cy="214312"/>
            </a:xfrm>
            <a:prstGeom prst="ellipse">
              <a:avLst/>
            </a:prstGeom>
            <a:solidFill>
              <a:srgbClr val="FFFF00"/>
            </a:solidFill>
            <a:ln w="25560">
              <a:solidFill>
                <a:schemeClr val="tx1"/>
              </a:solidFill>
              <a:miter lim="800000"/>
              <a:headEnd/>
              <a:tailEnd/>
            </a:ln>
            <a:effectLst>
              <a:outerShdw dist="119334" dir="1510411" algn="ctr" rotWithShape="0">
                <a:srgbClr val="000000">
                  <a:alpha val="55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145" name="Oval 21"/>
            <p:cNvSpPr>
              <a:spLocks noChangeArrowheads="1"/>
            </p:cNvSpPr>
            <p:nvPr/>
          </p:nvSpPr>
          <p:spPr bwMode="auto">
            <a:xfrm>
              <a:off x="6650006" y="3050734"/>
              <a:ext cx="214312" cy="214312"/>
            </a:xfrm>
            <a:prstGeom prst="ellipse">
              <a:avLst/>
            </a:prstGeom>
            <a:solidFill>
              <a:srgbClr val="FFFF00"/>
            </a:solidFill>
            <a:ln w="25560">
              <a:solidFill>
                <a:schemeClr val="tx1"/>
              </a:solidFill>
              <a:miter lim="800000"/>
              <a:headEnd/>
              <a:tailEnd/>
            </a:ln>
            <a:effectLst>
              <a:outerShdw dist="119334" dir="1510411" algn="ctr" rotWithShape="0">
                <a:srgbClr val="000000">
                  <a:alpha val="55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</p:grpSp>
      <p:grpSp>
        <p:nvGrpSpPr>
          <p:cNvPr id="44" name="グループ化 119"/>
          <p:cNvGrpSpPr/>
          <p:nvPr/>
        </p:nvGrpSpPr>
        <p:grpSpPr>
          <a:xfrm>
            <a:off x="-36511" y="908720"/>
            <a:ext cx="3342158" cy="2693589"/>
            <a:chOff x="-54979" y="769460"/>
            <a:chExt cx="4199273" cy="3384376"/>
          </a:xfrm>
        </p:grpSpPr>
        <p:cxnSp>
          <p:nvCxnSpPr>
            <p:cNvPr id="45" name="AutoShape 7"/>
            <p:cNvCxnSpPr>
              <a:cxnSpLocks noChangeShapeType="1"/>
            </p:cNvCxnSpPr>
            <p:nvPr/>
          </p:nvCxnSpPr>
          <p:spPr bwMode="auto">
            <a:xfrm>
              <a:off x="1368947" y="1211667"/>
              <a:ext cx="713660" cy="1763"/>
            </a:xfrm>
            <a:prstGeom prst="straightConnector1">
              <a:avLst/>
            </a:prstGeom>
            <a:noFill/>
            <a:ln w="9360">
              <a:solidFill>
                <a:srgbClr val="4A7EBB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46" name="AutoShape 8"/>
            <p:cNvCxnSpPr>
              <a:cxnSpLocks noChangeShapeType="1"/>
            </p:cNvCxnSpPr>
            <p:nvPr/>
          </p:nvCxnSpPr>
          <p:spPr bwMode="auto">
            <a:xfrm>
              <a:off x="1368947" y="1378464"/>
              <a:ext cx="634365" cy="1763"/>
            </a:xfrm>
            <a:prstGeom prst="straightConnector1">
              <a:avLst/>
            </a:prstGeom>
            <a:noFill/>
            <a:ln w="9360">
              <a:solidFill>
                <a:srgbClr val="4A7EBB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47" name="AutoShape 9"/>
            <p:cNvCxnSpPr>
              <a:cxnSpLocks noChangeShapeType="1"/>
            </p:cNvCxnSpPr>
            <p:nvPr/>
          </p:nvCxnSpPr>
          <p:spPr bwMode="auto">
            <a:xfrm>
              <a:off x="1448242" y="1537057"/>
              <a:ext cx="713661" cy="1763"/>
            </a:xfrm>
            <a:prstGeom prst="straightConnector1">
              <a:avLst/>
            </a:prstGeom>
            <a:noFill/>
            <a:ln w="9360">
              <a:solidFill>
                <a:srgbClr val="4A7EBB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48" name="AutoShape 10"/>
            <p:cNvCxnSpPr>
              <a:cxnSpLocks noChangeShapeType="1"/>
            </p:cNvCxnSpPr>
            <p:nvPr/>
          </p:nvCxnSpPr>
          <p:spPr bwMode="auto">
            <a:xfrm>
              <a:off x="179512" y="2710670"/>
              <a:ext cx="713661" cy="1762"/>
            </a:xfrm>
            <a:prstGeom prst="straightConnector1">
              <a:avLst/>
            </a:prstGeom>
            <a:noFill/>
            <a:ln w="9360">
              <a:solidFill>
                <a:srgbClr val="4A7EBB"/>
              </a:solidFill>
              <a:miter lim="800000"/>
              <a:headEnd/>
              <a:tailEnd type="triangle" w="med" len="med"/>
            </a:ln>
          </p:spPr>
        </p:cxnSp>
        <p:sp>
          <p:nvSpPr>
            <p:cNvPr id="49" name="Oval 2"/>
            <p:cNvSpPr>
              <a:spLocks noChangeArrowheads="1"/>
            </p:cNvSpPr>
            <p:nvPr/>
          </p:nvSpPr>
          <p:spPr bwMode="auto">
            <a:xfrm>
              <a:off x="1448242" y="1457785"/>
              <a:ext cx="2696052" cy="2696051"/>
            </a:xfrm>
            <a:prstGeom prst="ellipse">
              <a:avLst/>
            </a:prstGeom>
            <a:noFill/>
            <a:ln w="25560">
              <a:solidFill>
                <a:srgbClr val="000000"/>
              </a:solidFill>
              <a:miter lim="800000"/>
              <a:headEnd/>
              <a:tailEnd/>
            </a:ln>
            <a:effectLst>
              <a:outerShdw dist="119334" dir="1510411" algn="ctr" rotWithShape="0">
                <a:srgbClr val="000000">
                  <a:alpha val="55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50" name="Oval 3"/>
            <p:cNvSpPr>
              <a:spLocks noChangeArrowheads="1"/>
            </p:cNvSpPr>
            <p:nvPr/>
          </p:nvSpPr>
          <p:spPr bwMode="auto">
            <a:xfrm rot="2880000">
              <a:off x="2559272" y="1407414"/>
              <a:ext cx="419386" cy="2715435"/>
            </a:xfrm>
            <a:prstGeom prst="ellipse">
              <a:avLst/>
            </a:prstGeom>
            <a:noFill/>
            <a:ln w="25560">
              <a:solidFill>
                <a:srgbClr val="385D8A"/>
              </a:solidFill>
              <a:miter lim="800000"/>
              <a:headEnd/>
              <a:tailEnd/>
            </a:ln>
            <a:effectLst>
              <a:outerShdw dist="119334" dir="1510411" algn="ctr" rotWithShape="0">
                <a:srgbClr val="000000">
                  <a:alpha val="55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cxnSp>
          <p:nvCxnSpPr>
            <p:cNvPr id="51" name="AutoShape 4"/>
            <p:cNvCxnSpPr>
              <a:cxnSpLocks noChangeShapeType="1"/>
            </p:cNvCxnSpPr>
            <p:nvPr/>
          </p:nvCxnSpPr>
          <p:spPr bwMode="auto">
            <a:xfrm flipH="1" flipV="1">
              <a:off x="1606834" y="1537057"/>
              <a:ext cx="2220278" cy="2299594"/>
            </a:xfrm>
            <a:prstGeom prst="straightConnector1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52" name="AutoShape 11"/>
            <p:cNvCxnSpPr>
              <a:cxnSpLocks noChangeShapeType="1"/>
            </p:cNvCxnSpPr>
            <p:nvPr/>
          </p:nvCxnSpPr>
          <p:spPr bwMode="auto">
            <a:xfrm flipV="1">
              <a:off x="179512" y="2948559"/>
              <a:ext cx="544497" cy="10573"/>
            </a:xfrm>
            <a:prstGeom prst="straightConnector1">
              <a:avLst/>
            </a:prstGeom>
            <a:noFill/>
            <a:ln w="9360">
              <a:solidFill>
                <a:srgbClr val="4A7EBB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53" name="AutoShape 12"/>
            <p:cNvCxnSpPr>
              <a:cxnSpLocks noChangeShapeType="1"/>
            </p:cNvCxnSpPr>
            <p:nvPr/>
          </p:nvCxnSpPr>
          <p:spPr bwMode="auto">
            <a:xfrm>
              <a:off x="179512" y="3186448"/>
              <a:ext cx="713661" cy="1762"/>
            </a:xfrm>
            <a:prstGeom prst="straightConnector1">
              <a:avLst/>
            </a:prstGeom>
            <a:noFill/>
            <a:ln w="9360">
              <a:solidFill>
                <a:srgbClr val="4A7EBB"/>
              </a:solidFill>
              <a:miter lim="800000"/>
              <a:headEnd/>
              <a:tailEnd type="triangle" w="med" len="med"/>
            </a:ln>
          </p:spPr>
        </p:cxnSp>
        <p:sp>
          <p:nvSpPr>
            <p:cNvPr id="54" name="Text Box 13"/>
            <p:cNvSpPr txBox="1">
              <a:spLocks noChangeArrowheads="1"/>
            </p:cNvSpPr>
            <p:nvPr/>
          </p:nvSpPr>
          <p:spPr bwMode="auto">
            <a:xfrm>
              <a:off x="578344" y="769460"/>
              <a:ext cx="1833416" cy="42811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90000" tIns="46800" rIns="90000" bIns="46800">
              <a:spAutoFit/>
            </a:bodyPr>
            <a:lstStyle/>
            <a:p>
              <a:pPr>
                <a:buClr>
                  <a:srgbClr val="3366FF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ja-JP" sz="1600" dirty="0">
                  <a:solidFill>
                    <a:srgbClr val="3366FF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WIMP wind</a:t>
              </a:r>
            </a:p>
          </p:txBody>
        </p:sp>
        <p:sp>
          <p:nvSpPr>
            <p:cNvPr id="55" name="Text Box 14"/>
            <p:cNvSpPr txBox="1">
              <a:spLocks noChangeArrowheads="1"/>
            </p:cNvSpPr>
            <p:nvPr/>
          </p:nvSpPr>
          <p:spPr bwMode="auto">
            <a:xfrm>
              <a:off x="-54979" y="2304859"/>
              <a:ext cx="1719021" cy="42811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90000" tIns="46800" rIns="90000" bIns="46800">
              <a:spAutoFit/>
            </a:bodyPr>
            <a:lstStyle/>
            <a:p>
              <a:pPr>
                <a:buClr>
                  <a:srgbClr val="3366FF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ja-JP" sz="1600" dirty="0">
                  <a:solidFill>
                    <a:srgbClr val="3366FF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WIMP wind</a:t>
              </a:r>
            </a:p>
          </p:txBody>
        </p:sp>
        <p:cxnSp>
          <p:nvCxnSpPr>
            <p:cNvPr id="56" name="曲線コネクタ 55"/>
            <p:cNvCxnSpPr>
              <a:cxnSpLocks/>
            </p:cNvCxnSpPr>
            <p:nvPr/>
          </p:nvCxnSpPr>
          <p:spPr>
            <a:xfrm rot="8040000" flipH="1">
              <a:off x="1191436" y="2863810"/>
              <a:ext cx="530778" cy="235899"/>
            </a:xfrm>
            <a:prstGeom prst="curvedConnector3">
              <a:avLst>
                <a:gd name="adj1" fmla="val 163583"/>
              </a:avLst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7" name="AutoShape 6"/>
            <p:cNvSpPr>
              <a:spLocks noChangeArrowheads="1"/>
            </p:cNvSpPr>
            <p:nvPr/>
          </p:nvSpPr>
          <p:spPr bwMode="auto">
            <a:xfrm>
              <a:off x="1131060" y="2789952"/>
              <a:ext cx="634365" cy="317182"/>
            </a:xfrm>
            <a:prstGeom prst="cube">
              <a:avLst>
                <a:gd name="adj" fmla="val 25000"/>
              </a:avLst>
            </a:prstGeom>
            <a:solidFill>
              <a:srgbClr val="66FF33"/>
            </a:solidFill>
            <a:ln w="25560">
              <a:solidFill>
                <a:schemeClr val="tx1"/>
              </a:solidFill>
              <a:miter lim="800000"/>
              <a:headEnd/>
              <a:tailEnd/>
            </a:ln>
            <a:effectLst>
              <a:outerShdw dist="119334" dir="1510411" algn="ctr" rotWithShape="0">
                <a:srgbClr val="000000">
                  <a:alpha val="55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cxnSp>
          <p:nvCxnSpPr>
            <p:cNvPr id="58" name="曲線コネクタ 57"/>
            <p:cNvCxnSpPr>
              <a:cxnSpLocks noChangeAspect="1"/>
            </p:cNvCxnSpPr>
            <p:nvPr/>
          </p:nvCxnSpPr>
          <p:spPr>
            <a:xfrm rot="8280000" flipH="1">
              <a:off x="2877136" y="2081151"/>
              <a:ext cx="1219447" cy="812957"/>
            </a:xfrm>
            <a:prstGeom prst="curvedConnector3">
              <a:avLst>
                <a:gd name="adj1" fmla="val 153528"/>
              </a:avLst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曲線コネクタ 58"/>
            <p:cNvCxnSpPr>
              <a:cxnSpLocks/>
            </p:cNvCxnSpPr>
            <p:nvPr/>
          </p:nvCxnSpPr>
          <p:spPr>
            <a:xfrm rot="8040000" flipH="1">
              <a:off x="2343563" y="1428406"/>
              <a:ext cx="530778" cy="235899"/>
            </a:xfrm>
            <a:prstGeom prst="curvedConnector3">
              <a:avLst>
                <a:gd name="adj1" fmla="val 163583"/>
              </a:avLst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0" name="AutoShape 5"/>
            <p:cNvSpPr>
              <a:spLocks noChangeArrowheads="1"/>
            </p:cNvSpPr>
            <p:nvPr/>
          </p:nvSpPr>
          <p:spPr bwMode="auto">
            <a:xfrm>
              <a:off x="2320495" y="1299194"/>
              <a:ext cx="634365" cy="317182"/>
            </a:xfrm>
            <a:prstGeom prst="cube">
              <a:avLst>
                <a:gd name="adj" fmla="val 25000"/>
              </a:avLst>
            </a:prstGeom>
            <a:solidFill>
              <a:srgbClr val="66FF33"/>
            </a:solidFill>
            <a:ln w="25560">
              <a:solidFill>
                <a:schemeClr val="tx1"/>
              </a:solidFill>
              <a:miter lim="800000"/>
              <a:headEnd/>
              <a:tailEnd/>
            </a:ln>
            <a:effectLst>
              <a:outerShdw dist="119334" dir="1510411" algn="ctr" rotWithShape="0">
                <a:srgbClr val="000000">
                  <a:alpha val="55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</p:grpSp>
      <p:grpSp>
        <p:nvGrpSpPr>
          <p:cNvPr id="61" name="グループ化 40"/>
          <p:cNvGrpSpPr/>
          <p:nvPr/>
        </p:nvGrpSpPr>
        <p:grpSpPr>
          <a:xfrm flipV="1">
            <a:off x="6475275" y="2395195"/>
            <a:ext cx="458451" cy="286520"/>
            <a:chOff x="7596376" y="2276832"/>
            <a:chExt cx="576024" cy="360000"/>
          </a:xfrm>
        </p:grpSpPr>
        <p:cxnSp>
          <p:nvCxnSpPr>
            <p:cNvPr id="62" name="直線コネクタ 61"/>
            <p:cNvCxnSpPr/>
            <p:nvPr/>
          </p:nvCxnSpPr>
          <p:spPr>
            <a:xfrm>
              <a:off x="7668344" y="2492896"/>
              <a:ext cx="50405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円弧 62"/>
            <p:cNvSpPr/>
            <p:nvPr/>
          </p:nvSpPr>
          <p:spPr>
            <a:xfrm>
              <a:off x="7596376" y="2276832"/>
              <a:ext cx="360000" cy="360000"/>
            </a:xfrm>
            <a:prstGeom prst="arc">
              <a:avLst>
                <a:gd name="adj1" fmla="val 18030919"/>
                <a:gd name="adj2" fmla="val 451005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64" name="円/楕円 63"/>
          <p:cNvSpPr/>
          <p:nvPr/>
        </p:nvSpPr>
        <p:spPr>
          <a:xfrm rot="1505904">
            <a:off x="6213434" y="2355691"/>
            <a:ext cx="1031587" cy="533636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7" name="正方形/長方形 66"/>
          <p:cNvSpPr/>
          <p:nvPr/>
        </p:nvSpPr>
        <p:spPr>
          <a:xfrm>
            <a:off x="5814392" y="971436"/>
            <a:ext cx="1925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dirty="0" smtClean="0"/>
              <a:t>Nuclear emulsion</a:t>
            </a:r>
            <a:endParaRPr lang="ja-JP" altLang="en-US" dirty="0"/>
          </a:p>
        </p:txBody>
      </p:sp>
      <p:sp>
        <p:nvSpPr>
          <p:cNvPr id="118" name="テキスト ボックス 117"/>
          <p:cNvSpPr txBox="1"/>
          <p:nvPr/>
        </p:nvSpPr>
        <p:spPr>
          <a:xfrm>
            <a:off x="107504" y="3789040"/>
            <a:ext cx="374441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(All other directional DM search experiments use gaseous detector .</a:t>
            </a:r>
          </a:p>
          <a:p>
            <a:r>
              <a:rPr lang="en-US" altLang="ja-JP" sz="1600" dirty="0" smtClean="0"/>
              <a:t>  e.g. gaseous TPC, MWPC ) </a:t>
            </a:r>
          </a:p>
          <a:p>
            <a:endParaRPr lang="en-US" altLang="ja-JP" sz="1600" dirty="0" smtClean="0"/>
          </a:p>
          <a:p>
            <a:endParaRPr lang="en-US" altLang="ja-JP" sz="1600" dirty="0" smtClean="0"/>
          </a:p>
          <a:p>
            <a:endParaRPr lang="en-US" altLang="ja-JP" sz="1600" dirty="0" smtClean="0"/>
          </a:p>
          <a:p>
            <a:endParaRPr lang="en-US" altLang="ja-JP" sz="1600" dirty="0" smtClean="0"/>
          </a:p>
          <a:p>
            <a:endParaRPr lang="en-US" altLang="ja-JP" sz="1600" dirty="0" smtClean="0"/>
          </a:p>
          <a:p>
            <a:endParaRPr lang="en-US" altLang="ja-JP" sz="1600" dirty="0" smtClean="0"/>
          </a:p>
          <a:p>
            <a:r>
              <a:rPr lang="en-US" altLang="ja-JP" sz="1600" dirty="0" smtClean="0"/>
              <a:t>Diffusion</a:t>
            </a:r>
            <a:endParaRPr lang="en-US" altLang="ja-JP" sz="1600" dirty="0" smtClean="0"/>
          </a:p>
          <a:p>
            <a:r>
              <a:rPr lang="ja-JP" altLang="en-US" sz="1600" dirty="0" smtClean="0"/>
              <a:t>⇒ </a:t>
            </a:r>
            <a:r>
              <a:rPr lang="en-US" altLang="ja-JP" sz="1600" dirty="0" smtClean="0"/>
              <a:t>problem of </a:t>
            </a:r>
            <a:r>
              <a:rPr lang="en-US" altLang="ja-JP" sz="1600" b="1" u="sng" dirty="0" smtClean="0"/>
              <a:t>size limit</a:t>
            </a:r>
            <a:r>
              <a:rPr lang="en-US" altLang="ja-JP" sz="1600" dirty="0" smtClean="0"/>
              <a:t> </a:t>
            </a:r>
          </a:p>
        </p:txBody>
      </p:sp>
      <p:grpSp>
        <p:nvGrpSpPr>
          <p:cNvPr id="128" name="グループ化 127"/>
          <p:cNvGrpSpPr>
            <a:grpSpLocks noChangeAspect="1"/>
          </p:cNvGrpSpPr>
          <p:nvPr/>
        </p:nvGrpSpPr>
        <p:grpSpPr>
          <a:xfrm>
            <a:off x="683568" y="4581128"/>
            <a:ext cx="1800200" cy="1656184"/>
            <a:chOff x="251520" y="4722598"/>
            <a:chExt cx="2160240" cy="1987420"/>
          </a:xfrm>
        </p:grpSpPr>
        <p:sp>
          <p:nvSpPr>
            <p:cNvPr id="117" name="直方体 116"/>
            <p:cNvSpPr/>
            <p:nvPr/>
          </p:nvSpPr>
          <p:spPr>
            <a:xfrm rot="10800000">
              <a:off x="251520" y="4722598"/>
              <a:ext cx="2160240" cy="1645897"/>
            </a:xfrm>
            <a:prstGeom prst="cube">
              <a:avLst/>
            </a:prstGeom>
            <a:gradFill flip="none" rotWithShape="1">
              <a:gsLst>
                <a:gs pos="0">
                  <a:schemeClr val="accent1">
                    <a:lumMod val="75000"/>
                    <a:alpha val="5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13500000" scaled="1"/>
              <a:tileRect/>
            </a:gra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  <p:sp>
          <p:nvSpPr>
            <p:cNvPr id="119" name="直方体 118"/>
            <p:cNvSpPr/>
            <p:nvPr/>
          </p:nvSpPr>
          <p:spPr>
            <a:xfrm>
              <a:off x="251520" y="4722598"/>
              <a:ext cx="2160240" cy="1645897"/>
            </a:xfrm>
            <a:prstGeom prst="cube">
              <a:avLst/>
            </a:prstGeom>
            <a:gradFill flip="none" rotWithShape="1">
              <a:gsLst>
                <a:gs pos="0">
                  <a:schemeClr val="accent1">
                    <a:lumMod val="75000"/>
                    <a:alpha val="5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13500000" scaled="1"/>
              <a:tileRect/>
            </a:gra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  <p:sp>
          <p:nvSpPr>
            <p:cNvPr id="120" name="フリーフォーム 119"/>
            <p:cNvSpPr/>
            <p:nvPr/>
          </p:nvSpPr>
          <p:spPr>
            <a:xfrm>
              <a:off x="835214" y="5565479"/>
              <a:ext cx="157384" cy="567218"/>
            </a:xfrm>
            <a:custGeom>
              <a:avLst/>
              <a:gdLst>
                <a:gd name="connsiteX0" fmla="*/ 220338 w 220338"/>
                <a:gd name="connsiteY0" fmla="*/ 0 h 794106"/>
                <a:gd name="connsiteX1" fmla="*/ 99152 w 220338"/>
                <a:gd name="connsiteY1" fmla="*/ 99152 h 794106"/>
                <a:gd name="connsiteX2" fmla="*/ 110169 w 220338"/>
                <a:gd name="connsiteY2" fmla="*/ 198304 h 794106"/>
                <a:gd name="connsiteX3" fmla="*/ 220338 w 220338"/>
                <a:gd name="connsiteY3" fmla="*/ 264405 h 794106"/>
                <a:gd name="connsiteX4" fmla="*/ 209321 w 220338"/>
                <a:gd name="connsiteY4" fmla="*/ 341523 h 794106"/>
                <a:gd name="connsiteX5" fmla="*/ 121186 w 220338"/>
                <a:gd name="connsiteY5" fmla="*/ 374574 h 794106"/>
                <a:gd name="connsiteX6" fmla="*/ 110169 w 220338"/>
                <a:gd name="connsiteY6" fmla="*/ 407624 h 794106"/>
                <a:gd name="connsiteX7" fmla="*/ 132203 w 220338"/>
                <a:gd name="connsiteY7" fmla="*/ 506776 h 794106"/>
                <a:gd name="connsiteX8" fmla="*/ 99152 w 220338"/>
                <a:gd name="connsiteY8" fmla="*/ 661012 h 794106"/>
                <a:gd name="connsiteX9" fmla="*/ 33051 w 220338"/>
                <a:gd name="connsiteY9" fmla="*/ 694063 h 794106"/>
                <a:gd name="connsiteX10" fmla="*/ 11017 w 220338"/>
                <a:gd name="connsiteY10" fmla="*/ 793215 h 794106"/>
                <a:gd name="connsiteX11" fmla="*/ 0 w 220338"/>
                <a:gd name="connsiteY11" fmla="*/ 793215 h 794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0338" h="794106">
                  <a:moveTo>
                    <a:pt x="220338" y="0"/>
                  </a:moveTo>
                  <a:cubicBezTo>
                    <a:pt x="219328" y="722"/>
                    <a:pt x="104394" y="76437"/>
                    <a:pt x="99152" y="99152"/>
                  </a:cubicBezTo>
                  <a:cubicBezTo>
                    <a:pt x="91674" y="131554"/>
                    <a:pt x="94403" y="169025"/>
                    <a:pt x="110169" y="198304"/>
                  </a:cubicBezTo>
                  <a:cubicBezTo>
                    <a:pt x="119965" y="216496"/>
                    <a:pt x="195979" y="252226"/>
                    <a:pt x="220338" y="264405"/>
                  </a:cubicBezTo>
                  <a:cubicBezTo>
                    <a:pt x="216666" y="290111"/>
                    <a:pt x="219867" y="317794"/>
                    <a:pt x="209321" y="341523"/>
                  </a:cubicBezTo>
                  <a:cubicBezTo>
                    <a:pt x="198250" y="366431"/>
                    <a:pt x="136136" y="371584"/>
                    <a:pt x="121186" y="374574"/>
                  </a:cubicBezTo>
                  <a:cubicBezTo>
                    <a:pt x="117514" y="385591"/>
                    <a:pt x="110169" y="396011"/>
                    <a:pt x="110169" y="407624"/>
                  </a:cubicBezTo>
                  <a:cubicBezTo>
                    <a:pt x="110169" y="446403"/>
                    <a:pt x="120842" y="472693"/>
                    <a:pt x="132203" y="506776"/>
                  </a:cubicBezTo>
                  <a:cubicBezTo>
                    <a:pt x="118305" y="617957"/>
                    <a:pt x="130549" y="566823"/>
                    <a:pt x="99152" y="661012"/>
                  </a:cubicBezTo>
                  <a:cubicBezTo>
                    <a:pt x="93813" y="677030"/>
                    <a:pt x="45884" y="689785"/>
                    <a:pt x="33051" y="694063"/>
                  </a:cubicBezTo>
                  <a:cubicBezTo>
                    <a:pt x="43934" y="781126"/>
                    <a:pt x="72773" y="777776"/>
                    <a:pt x="11017" y="793215"/>
                  </a:cubicBezTo>
                  <a:cubicBezTo>
                    <a:pt x="7454" y="794106"/>
                    <a:pt x="3672" y="793215"/>
                    <a:pt x="0" y="793215"/>
                  </a:cubicBezTo>
                </a:path>
              </a:pathLst>
            </a:cu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  <p:sp>
          <p:nvSpPr>
            <p:cNvPr id="121" name="フリーフォーム 120"/>
            <p:cNvSpPr/>
            <p:nvPr/>
          </p:nvSpPr>
          <p:spPr>
            <a:xfrm>
              <a:off x="1094161" y="5549740"/>
              <a:ext cx="223657" cy="700358"/>
            </a:xfrm>
            <a:custGeom>
              <a:avLst/>
              <a:gdLst>
                <a:gd name="connsiteX0" fmla="*/ 122217 w 313120"/>
                <a:gd name="connsiteY0" fmla="*/ 0 h 980502"/>
                <a:gd name="connsiteX1" fmla="*/ 78149 w 313120"/>
                <a:gd name="connsiteY1" fmla="*/ 330507 h 980502"/>
                <a:gd name="connsiteX2" fmla="*/ 111200 w 313120"/>
                <a:gd name="connsiteY2" fmla="*/ 341523 h 980502"/>
                <a:gd name="connsiteX3" fmla="*/ 199335 w 313120"/>
                <a:gd name="connsiteY3" fmla="*/ 352540 h 980502"/>
                <a:gd name="connsiteX4" fmla="*/ 232385 w 313120"/>
                <a:gd name="connsiteY4" fmla="*/ 363557 h 980502"/>
                <a:gd name="connsiteX5" fmla="*/ 254419 w 313120"/>
                <a:gd name="connsiteY5" fmla="*/ 539827 h 980502"/>
                <a:gd name="connsiteX6" fmla="*/ 243402 w 313120"/>
                <a:gd name="connsiteY6" fmla="*/ 572878 h 980502"/>
                <a:gd name="connsiteX7" fmla="*/ 144250 w 313120"/>
                <a:gd name="connsiteY7" fmla="*/ 627962 h 980502"/>
                <a:gd name="connsiteX8" fmla="*/ 144250 w 313120"/>
                <a:gd name="connsiteY8" fmla="*/ 771181 h 980502"/>
                <a:gd name="connsiteX9" fmla="*/ 166284 w 313120"/>
                <a:gd name="connsiteY9" fmla="*/ 804232 h 980502"/>
                <a:gd name="connsiteX10" fmla="*/ 243402 w 313120"/>
                <a:gd name="connsiteY10" fmla="*/ 826266 h 980502"/>
                <a:gd name="connsiteX11" fmla="*/ 276453 w 313120"/>
                <a:gd name="connsiteY11" fmla="*/ 980502 h 98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3120" h="980502">
                  <a:moveTo>
                    <a:pt x="122217" y="0"/>
                  </a:moveTo>
                  <a:cubicBezTo>
                    <a:pt x="0" y="97774"/>
                    <a:pt x="35834" y="44886"/>
                    <a:pt x="78149" y="330507"/>
                  </a:cubicBezTo>
                  <a:cubicBezTo>
                    <a:pt x="79851" y="341994"/>
                    <a:pt x="99774" y="339446"/>
                    <a:pt x="111200" y="341523"/>
                  </a:cubicBezTo>
                  <a:cubicBezTo>
                    <a:pt x="140329" y="346819"/>
                    <a:pt x="169957" y="348868"/>
                    <a:pt x="199335" y="352540"/>
                  </a:cubicBezTo>
                  <a:cubicBezTo>
                    <a:pt x="210352" y="356212"/>
                    <a:pt x="222723" y="357115"/>
                    <a:pt x="232385" y="363557"/>
                  </a:cubicBezTo>
                  <a:cubicBezTo>
                    <a:pt x="299574" y="408350"/>
                    <a:pt x="265768" y="449035"/>
                    <a:pt x="254419" y="539827"/>
                  </a:cubicBezTo>
                  <a:cubicBezTo>
                    <a:pt x="252979" y="551350"/>
                    <a:pt x="251614" y="564666"/>
                    <a:pt x="243402" y="572878"/>
                  </a:cubicBezTo>
                  <a:cubicBezTo>
                    <a:pt x="205521" y="610759"/>
                    <a:pt x="185810" y="614109"/>
                    <a:pt x="144250" y="627962"/>
                  </a:cubicBezTo>
                  <a:cubicBezTo>
                    <a:pt x="124522" y="687146"/>
                    <a:pt x="122672" y="677676"/>
                    <a:pt x="144250" y="771181"/>
                  </a:cubicBezTo>
                  <a:cubicBezTo>
                    <a:pt x="147227" y="784083"/>
                    <a:pt x="155945" y="795961"/>
                    <a:pt x="166284" y="804232"/>
                  </a:cubicBezTo>
                  <a:cubicBezTo>
                    <a:pt x="173468" y="809979"/>
                    <a:pt x="240523" y="825546"/>
                    <a:pt x="243402" y="826266"/>
                  </a:cubicBezTo>
                  <a:cubicBezTo>
                    <a:pt x="313120" y="872743"/>
                    <a:pt x="276453" y="835058"/>
                    <a:pt x="276453" y="980502"/>
                  </a:cubicBezTo>
                </a:path>
              </a:pathLst>
            </a:cu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  <p:sp>
          <p:nvSpPr>
            <p:cNvPr id="122" name="フリーフォーム 121"/>
            <p:cNvSpPr/>
            <p:nvPr/>
          </p:nvSpPr>
          <p:spPr>
            <a:xfrm>
              <a:off x="1346614" y="5518264"/>
              <a:ext cx="279796" cy="692488"/>
            </a:xfrm>
            <a:custGeom>
              <a:avLst/>
              <a:gdLst>
                <a:gd name="connsiteX0" fmla="*/ 55220 w 391714"/>
                <a:gd name="connsiteY0" fmla="*/ 0 h 969484"/>
                <a:gd name="connsiteX1" fmla="*/ 22169 w 391714"/>
                <a:gd name="connsiteY1" fmla="*/ 55084 h 969484"/>
                <a:gd name="connsiteX2" fmla="*/ 209456 w 391714"/>
                <a:gd name="connsiteY2" fmla="*/ 165253 h 969484"/>
                <a:gd name="connsiteX3" fmla="*/ 209456 w 391714"/>
                <a:gd name="connsiteY3" fmla="*/ 319489 h 969484"/>
                <a:gd name="connsiteX4" fmla="*/ 187423 w 391714"/>
                <a:gd name="connsiteY4" fmla="*/ 352540 h 969484"/>
                <a:gd name="connsiteX5" fmla="*/ 165389 w 391714"/>
                <a:gd name="connsiteY5" fmla="*/ 418641 h 969484"/>
                <a:gd name="connsiteX6" fmla="*/ 176406 w 391714"/>
                <a:gd name="connsiteY6" fmla="*/ 462708 h 969484"/>
                <a:gd name="connsiteX7" fmla="*/ 297591 w 391714"/>
                <a:gd name="connsiteY7" fmla="*/ 495759 h 969484"/>
                <a:gd name="connsiteX8" fmla="*/ 308608 w 391714"/>
                <a:gd name="connsiteY8" fmla="*/ 738130 h 969484"/>
                <a:gd name="connsiteX9" fmla="*/ 341659 w 391714"/>
                <a:gd name="connsiteY9" fmla="*/ 749147 h 969484"/>
                <a:gd name="connsiteX10" fmla="*/ 363692 w 391714"/>
                <a:gd name="connsiteY10" fmla="*/ 782198 h 969484"/>
                <a:gd name="connsiteX11" fmla="*/ 330642 w 391714"/>
                <a:gd name="connsiteY11" fmla="*/ 969484 h 969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1714" h="969484">
                  <a:moveTo>
                    <a:pt x="55220" y="0"/>
                  </a:moveTo>
                  <a:cubicBezTo>
                    <a:pt x="44203" y="18361"/>
                    <a:pt x="25197" y="33886"/>
                    <a:pt x="22169" y="55084"/>
                  </a:cubicBezTo>
                  <a:cubicBezTo>
                    <a:pt x="0" y="210267"/>
                    <a:pt x="70258" y="156553"/>
                    <a:pt x="209456" y="165253"/>
                  </a:cubicBezTo>
                  <a:cubicBezTo>
                    <a:pt x="230446" y="228222"/>
                    <a:pt x="231493" y="216646"/>
                    <a:pt x="209456" y="319489"/>
                  </a:cubicBezTo>
                  <a:cubicBezTo>
                    <a:pt x="206682" y="332436"/>
                    <a:pt x="192800" y="340441"/>
                    <a:pt x="187423" y="352540"/>
                  </a:cubicBezTo>
                  <a:cubicBezTo>
                    <a:pt x="177990" y="373764"/>
                    <a:pt x="165389" y="418641"/>
                    <a:pt x="165389" y="418641"/>
                  </a:cubicBezTo>
                  <a:cubicBezTo>
                    <a:pt x="169061" y="433330"/>
                    <a:pt x="168007" y="450110"/>
                    <a:pt x="176406" y="462708"/>
                  </a:cubicBezTo>
                  <a:cubicBezTo>
                    <a:pt x="199131" y="496795"/>
                    <a:pt x="274490" y="492871"/>
                    <a:pt x="297591" y="495759"/>
                  </a:cubicBezTo>
                  <a:cubicBezTo>
                    <a:pt x="301263" y="576549"/>
                    <a:pt x="294751" y="658452"/>
                    <a:pt x="308608" y="738130"/>
                  </a:cubicBezTo>
                  <a:cubicBezTo>
                    <a:pt x="310598" y="749571"/>
                    <a:pt x="332591" y="741892"/>
                    <a:pt x="341659" y="749147"/>
                  </a:cubicBezTo>
                  <a:cubicBezTo>
                    <a:pt x="351998" y="757418"/>
                    <a:pt x="356348" y="771181"/>
                    <a:pt x="363692" y="782198"/>
                  </a:cubicBezTo>
                  <a:cubicBezTo>
                    <a:pt x="351985" y="957815"/>
                    <a:pt x="391714" y="908415"/>
                    <a:pt x="330642" y="969484"/>
                  </a:cubicBezTo>
                </a:path>
              </a:pathLst>
            </a:cu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  <p:sp>
          <p:nvSpPr>
            <p:cNvPr id="123" name="フリーフォーム 122"/>
            <p:cNvSpPr/>
            <p:nvPr/>
          </p:nvSpPr>
          <p:spPr>
            <a:xfrm>
              <a:off x="1283758" y="5589087"/>
              <a:ext cx="173122" cy="661012"/>
            </a:xfrm>
            <a:custGeom>
              <a:avLst/>
              <a:gdLst>
                <a:gd name="connsiteX0" fmla="*/ 33050 w 242371"/>
                <a:gd name="connsiteY0" fmla="*/ 0 h 925417"/>
                <a:gd name="connsiteX1" fmla="*/ 22034 w 242371"/>
                <a:gd name="connsiteY1" fmla="*/ 66101 h 925417"/>
                <a:gd name="connsiteX2" fmla="*/ 0 w 242371"/>
                <a:gd name="connsiteY2" fmla="*/ 132202 h 925417"/>
                <a:gd name="connsiteX3" fmla="*/ 33050 w 242371"/>
                <a:gd name="connsiteY3" fmla="*/ 154236 h 925417"/>
                <a:gd name="connsiteX4" fmla="*/ 132202 w 242371"/>
                <a:gd name="connsiteY4" fmla="*/ 374573 h 925417"/>
                <a:gd name="connsiteX5" fmla="*/ 121185 w 242371"/>
                <a:gd name="connsiteY5" fmla="*/ 407624 h 925417"/>
                <a:gd name="connsiteX6" fmla="*/ 132202 w 242371"/>
                <a:gd name="connsiteY6" fmla="*/ 517793 h 925417"/>
                <a:gd name="connsiteX7" fmla="*/ 165253 w 242371"/>
                <a:gd name="connsiteY7" fmla="*/ 539826 h 925417"/>
                <a:gd name="connsiteX8" fmla="*/ 220337 w 242371"/>
                <a:gd name="connsiteY8" fmla="*/ 605928 h 925417"/>
                <a:gd name="connsiteX9" fmla="*/ 220337 w 242371"/>
                <a:gd name="connsiteY9" fmla="*/ 749147 h 925417"/>
                <a:gd name="connsiteX10" fmla="*/ 242371 w 242371"/>
                <a:gd name="connsiteY10" fmla="*/ 782197 h 925417"/>
                <a:gd name="connsiteX11" fmla="*/ 231354 w 242371"/>
                <a:gd name="connsiteY11" fmla="*/ 837282 h 925417"/>
                <a:gd name="connsiteX12" fmla="*/ 198303 w 242371"/>
                <a:gd name="connsiteY12" fmla="*/ 848299 h 925417"/>
                <a:gd name="connsiteX13" fmla="*/ 198303 w 242371"/>
                <a:gd name="connsiteY13" fmla="*/ 925417 h 925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2371" h="925417">
                  <a:moveTo>
                    <a:pt x="33050" y="0"/>
                  </a:moveTo>
                  <a:cubicBezTo>
                    <a:pt x="29378" y="22034"/>
                    <a:pt x="27452" y="44430"/>
                    <a:pt x="22034" y="66101"/>
                  </a:cubicBezTo>
                  <a:cubicBezTo>
                    <a:pt x="16401" y="88633"/>
                    <a:pt x="0" y="132202"/>
                    <a:pt x="0" y="132202"/>
                  </a:cubicBezTo>
                  <a:cubicBezTo>
                    <a:pt x="11017" y="139547"/>
                    <a:pt x="20149" y="151259"/>
                    <a:pt x="33050" y="154236"/>
                  </a:cubicBezTo>
                  <a:cubicBezTo>
                    <a:pt x="205775" y="194096"/>
                    <a:pt x="158349" y="86955"/>
                    <a:pt x="132202" y="374573"/>
                  </a:cubicBezTo>
                  <a:cubicBezTo>
                    <a:pt x="131151" y="386138"/>
                    <a:pt x="124857" y="396607"/>
                    <a:pt x="121185" y="407624"/>
                  </a:cubicBezTo>
                  <a:cubicBezTo>
                    <a:pt x="124857" y="444347"/>
                    <a:pt x="120531" y="482781"/>
                    <a:pt x="132202" y="517793"/>
                  </a:cubicBezTo>
                  <a:cubicBezTo>
                    <a:pt x="136389" y="530354"/>
                    <a:pt x="155081" y="531350"/>
                    <a:pt x="165253" y="539826"/>
                  </a:cubicBezTo>
                  <a:cubicBezTo>
                    <a:pt x="197060" y="566332"/>
                    <a:pt x="198673" y="573433"/>
                    <a:pt x="220337" y="605928"/>
                  </a:cubicBezTo>
                  <a:cubicBezTo>
                    <a:pt x="212816" y="666093"/>
                    <a:pt x="199833" y="694471"/>
                    <a:pt x="220337" y="749147"/>
                  </a:cubicBezTo>
                  <a:cubicBezTo>
                    <a:pt x="224986" y="761544"/>
                    <a:pt x="235026" y="771180"/>
                    <a:pt x="242371" y="782197"/>
                  </a:cubicBezTo>
                  <a:cubicBezTo>
                    <a:pt x="238699" y="800559"/>
                    <a:pt x="241741" y="821702"/>
                    <a:pt x="231354" y="837282"/>
                  </a:cubicBezTo>
                  <a:cubicBezTo>
                    <a:pt x="224912" y="846945"/>
                    <a:pt x="202381" y="837425"/>
                    <a:pt x="198303" y="848299"/>
                  </a:cubicBezTo>
                  <a:cubicBezTo>
                    <a:pt x="189277" y="872368"/>
                    <a:pt x="198303" y="899711"/>
                    <a:pt x="198303" y="925417"/>
                  </a:cubicBezTo>
                </a:path>
              </a:pathLst>
            </a:cu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  <p:sp>
          <p:nvSpPr>
            <p:cNvPr id="124" name="フリーフォーム 123"/>
            <p:cNvSpPr/>
            <p:nvPr/>
          </p:nvSpPr>
          <p:spPr>
            <a:xfrm>
              <a:off x="1034567" y="5547208"/>
              <a:ext cx="83779" cy="710601"/>
            </a:xfrm>
            <a:custGeom>
              <a:avLst/>
              <a:gdLst>
                <a:gd name="connsiteX0" fmla="*/ 73445 w 117291"/>
                <a:gd name="connsiteY0" fmla="*/ 36596 h 994842"/>
                <a:gd name="connsiteX1" fmla="*/ 73445 w 117291"/>
                <a:gd name="connsiteY1" fmla="*/ 301001 h 994842"/>
                <a:gd name="connsiteX2" fmla="*/ 51411 w 117291"/>
                <a:gd name="connsiteY2" fmla="*/ 433203 h 994842"/>
                <a:gd name="connsiteX3" fmla="*/ 62428 w 117291"/>
                <a:gd name="connsiteY3" fmla="*/ 532355 h 994842"/>
                <a:gd name="connsiteX4" fmla="*/ 73445 w 117291"/>
                <a:gd name="connsiteY4" fmla="*/ 565406 h 994842"/>
                <a:gd name="connsiteX5" fmla="*/ 62428 w 117291"/>
                <a:gd name="connsiteY5" fmla="*/ 686591 h 994842"/>
                <a:gd name="connsiteX6" fmla="*/ 18361 w 117291"/>
                <a:gd name="connsiteY6" fmla="*/ 785743 h 994842"/>
                <a:gd name="connsiteX7" fmla="*/ 7344 w 117291"/>
                <a:gd name="connsiteY7" fmla="*/ 818794 h 994842"/>
                <a:gd name="connsiteX8" fmla="*/ 18361 w 117291"/>
                <a:gd name="connsiteY8" fmla="*/ 895912 h 994842"/>
                <a:gd name="connsiteX9" fmla="*/ 95479 w 117291"/>
                <a:gd name="connsiteY9" fmla="*/ 973030 h 994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291" h="994842">
                  <a:moveTo>
                    <a:pt x="73445" y="36596"/>
                  </a:moveTo>
                  <a:cubicBezTo>
                    <a:pt x="48376" y="212076"/>
                    <a:pt x="73445" y="0"/>
                    <a:pt x="73445" y="301001"/>
                  </a:cubicBezTo>
                  <a:cubicBezTo>
                    <a:pt x="73445" y="352581"/>
                    <a:pt x="63014" y="386791"/>
                    <a:pt x="51411" y="433203"/>
                  </a:cubicBezTo>
                  <a:cubicBezTo>
                    <a:pt x="55083" y="466254"/>
                    <a:pt x="56961" y="499553"/>
                    <a:pt x="62428" y="532355"/>
                  </a:cubicBezTo>
                  <a:cubicBezTo>
                    <a:pt x="64337" y="543810"/>
                    <a:pt x="73445" y="553793"/>
                    <a:pt x="73445" y="565406"/>
                  </a:cubicBezTo>
                  <a:cubicBezTo>
                    <a:pt x="73445" y="605968"/>
                    <a:pt x="69477" y="646647"/>
                    <a:pt x="62428" y="686591"/>
                  </a:cubicBezTo>
                  <a:cubicBezTo>
                    <a:pt x="46925" y="774444"/>
                    <a:pt x="47169" y="728128"/>
                    <a:pt x="18361" y="785743"/>
                  </a:cubicBezTo>
                  <a:cubicBezTo>
                    <a:pt x="13168" y="796130"/>
                    <a:pt x="11016" y="807777"/>
                    <a:pt x="7344" y="818794"/>
                  </a:cubicBezTo>
                  <a:cubicBezTo>
                    <a:pt x="11016" y="844500"/>
                    <a:pt x="0" y="877551"/>
                    <a:pt x="18361" y="895912"/>
                  </a:cubicBezTo>
                  <a:cubicBezTo>
                    <a:pt x="117291" y="994842"/>
                    <a:pt x="95479" y="809009"/>
                    <a:pt x="95479" y="973030"/>
                  </a:cubicBezTo>
                </a:path>
              </a:pathLst>
            </a:cu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  <p:sp>
          <p:nvSpPr>
            <p:cNvPr id="125" name="円/楕円 124"/>
            <p:cNvSpPr/>
            <p:nvPr/>
          </p:nvSpPr>
          <p:spPr>
            <a:xfrm>
              <a:off x="726883" y="6061970"/>
              <a:ext cx="993600" cy="216000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  <p:sp>
          <p:nvSpPr>
            <p:cNvPr id="126" name="テキスト ボックス 125"/>
            <p:cNvSpPr txBox="1"/>
            <p:nvPr/>
          </p:nvSpPr>
          <p:spPr>
            <a:xfrm>
              <a:off x="920166" y="6352417"/>
              <a:ext cx="1028686" cy="357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 smtClean="0">
                  <a:solidFill>
                    <a:srgbClr val="FF0000"/>
                  </a:solidFill>
                </a:rPr>
                <a:t>readout</a:t>
              </a:r>
              <a:endParaRPr kumimoji="1" lang="ja-JP" alt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127" name="直線矢印コネクタ 126"/>
            <p:cNvCxnSpPr/>
            <p:nvPr/>
          </p:nvCxnSpPr>
          <p:spPr>
            <a:xfrm>
              <a:off x="1023034" y="5442678"/>
              <a:ext cx="360040" cy="51434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9" name="正方形/長方形 128"/>
          <p:cNvSpPr/>
          <p:nvPr/>
        </p:nvSpPr>
        <p:spPr>
          <a:xfrm>
            <a:off x="251520" y="3573016"/>
            <a:ext cx="2204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/>
              <a:t>cf. Gaseous Detector</a:t>
            </a:r>
            <a:endParaRPr lang="ja-JP" altLang="en-US" b="1" dirty="0"/>
          </a:p>
        </p:txBody>
      </p:sp>
      <p:sp>
        <p:nvSpPr>
          <p:cNvPr id="131" name="正方形/長方形 130"/>
          <p:cNvSpPr/>
          <p:nvPr/>
        </p:nvSpPr>
        <p:spPr>
          <a:xfrm>
            <a:off x="3563888" y="5264040"/>
            <a:ext cx="54360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dirty="0" smtClean="0"/>
              <a:t>Ionized electrons closed in the crystal </a:t>
            </a:r>
          </a:p>
          <a:p>
            <a:pPr algn="ctr"/>
            <a:r>
              <a:rPr lang="ja-JP" altLang="en-US" dirty="0" smtClean="0"/>
              <a:t>⇒ </a:t>
            </a:r>
            <a:r>
              <a:rPr lang="en-US" altLang="ja-JP" dirty="0" smtClean="0"/>
              <a:t>diffusion problems are nothing .</a:t>
            </a:r>
          </a:p>
          <a:p>
            <a:pPr algn="ctr"/>
            <a:endParaRPr lang="en-US" altLang="ja-JP" dirty="0" smtClean="0"/>
          </a:p>
          <a:p>
            <a:pPr algn="ctr"/>
            <a:r>
              <a:rPr lang="en-US" altLang="ja-JP" dirty="0" smtClean="0"/>
              <a:t>   </a:t>
            </a:r>
            <a:r>
              <a:rPr lang="en-US" altLang="ja-JP" b="1" u="sng" dirty="0" smtClean="0"/>
              <a:t>if extreme </a:t>
            </a:r>
            <a:r>
              <a:rPr lang="en-US" altLang="ja-JP" b="1" u="sng" dirty="0" smtClean="0"/>
              <a:t>short </a:t>
            </a:r>
            <a:r>
              <a:rPr lang="en-US" altLang="ja-JP" b="1" u="sng" dirty="0" smtClean="0"/>
              <a:t>tracks is detectable,</a:t>
            </a:r>
            <a:endParaRPr lang="en-US" altLang="ja-JP" b="1" u="sng" dirty="0" smtClean="0"/>
          </a:p>
          <a:p>
            <a:pPr algn="ctr"/>
            <a:r>
              <a:rPr lang="en-US" altLang="ja-JP" b="1" u="sng" dirty="0" smtClean="0"/>
              <a:t>Large mass</a:t>
            </a:r>
            <a:r>
              <a:rPr lang="ja-JP" altLang="en-US" b="1" u="sng" dirty="0" smtClean="0"/>
              <a:t> </a:t>
            </a:r>
            <a:r>
              <a:rPr lang="en-US" altLang="ja-JP" b="1" u="sng" dirty="0" smtClean="0"/>
              <a:t>experiment is relative easy</a:t>
            </a:r>
          </a:p>
        </p:txBody>
      </p:sp>
      <p:grpSp>
        <p:nvGrpSpPr>
          <p:cNvPr id="144" name="グループ化 143"/>
          <p:cNvGrpSpPr/>
          <p:nvPr/>
        </p:nvGrpSpPr>
        <p:grpSpPr>
          <a:xfrm>
            <a:off x="5004048" y="2587422"/>
            <a:ext cx="3160277" cy="1899180"/>
            <a:chOff x="5528803" y="2587422"/>
            <a:chExt cx="2182316" cy="1899180"/>
          </a:xfrm>
        </p:grpSpPr>
        <p:sp>
          <p:nvSpPr>
            <p:cNvPr id="134" name="Line 15"/>
            <p:cNvSpPr>
              <a:spLocks noChangeShapeType="1"/>
            </p:cNvSpPr>
            <p:nvPr/>
          </p:nvSpPr>
          <p:spPr bwMode="auto">
            <a:xfrm rot="5744318">
              <a:off x="5026565" y="3089660"/>
              <a:ext cx="1899180" cy="894703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 dirty="0"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135" name="Line 16"/>
            <p:cNvSpPr>
              <a:spLocks noChangeShapeType="1"/>
            </p:cNvSpPr>
            <p:nvPr/>
          </p:nvSpPr>
          <p:spPr bwMode="auto">
            <a:xfrm rot="5324318" flipV="1">
              <a:off x="6920608" y="2651875"/>
              <a:ext cx="746852" cy="83417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 dirty="0"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</p:grpSp>
      <p:grpSp>
        <p:nvGrpSpPr>
          <p:cNvPr id="186" name="グループ化 185"/>
          <p:cNvGrpSpPr/>
          <p:nvPr/>
        </p:nvGrpSpPr>
        <p:grpSpPr>
          <a:xfrm>
            <a:off x="4454387" y="3140968"/>
            <a:ext cx="3934037" cy="2034211"/>
            <a:chOff x="4499992" y="3717032"/>
            <a:chExt cx="3934037" cy="2034211"/>
          </a:xfrm>
        </p:grpSpPr>
        <p:grpSp>
          <p:nvGrpSpPr>
            <p:cNvPr id="157" name="グループ化 156"/>
            <p:cNvGrpSpPr>
              <a:grpSpLocks noChangeAspect="1"/>
            </p:cNvGrpSpPr>
            <p:nvPr/>
          </p:nvGrpSpPr>
          <p:grpSpPr>
            <a:xfrm>
              <a:off x="5148064" y="4365104"/>
              <a:ext cx="1392763" cy="1386139"/>
              <a:chOff x="5843533" y="3612173"/>
              <a:chExt cx="1953507" cy="1944216"/>
            </a:xfrm>
          </p:grpSpPr>
          <p:sp>
            <p:nvSpPr>
              <p:cNvPr id="158" name="円/楕円 157"/>
              <p:cNvSpPr>
                <a:spLocks noChangeAspect="1"/>
              </p:cNvSpPr>
              <p:nvPr/>
            </p:nvSpPr>
            <p:spPr>
              <a:xfrm>
                <a:off x="5843533" y="3612173"/>
                <a:ext cx="1953507" cy="1944216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  <p:cxnSp>
            <p:nvCxnSpPr>
              <p:cNvPr id="159" name="曲線コネクタ 158"/>
              <p:cNvCxnSpPr/>
              <p:nvPr/>
            </p:nvCxnSpPr>
            <p:spPr>
              <a:xfrm rot="16200000" flipV="1">
                <a:off x="6059810" y="4405890"/>
                <a:ext cx="361138" cy="187693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00CC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曲線コネクタ 159"/>
              <p:cNvCxnSpPr/>
              <p:nvPr/>
            </p:nvCxnSpPr>
            <p:spPr>
              <a:xfrm rot="16200000" flipV="1">
                <a:off x="6164757" y="4199945"/>
                <a:ext cx="587578" cy="220031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00CC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曲線コネクタ 160"/>
              <p:cNvCxnSpPr/>
              <p:nvPr/>
            </p:nvCxnSpPr>
            <p:spPr>
              <a:xfrm rot="16200000" flipV="1">
                <a:off x="6926379" y="4044318"/>
                <a:ext cx="465944" cy="5651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00CC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曲線コネクタ 161"/>
              <p:cNvCxnSpPr/>
              <p:nvPr/>
            </p:nvCxnSpPr>
            <p:spPr>
              <a:xfrm rot="17234427" flipV="1">
                <a:off x="6655661" y="4165755"/>
                <a:ext cx="336812" cy="134084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00CC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曲線コネクタ 162"/>
              <p:cNvCxnSpPr/>
              <p:nvPr/>
            </p:nvCxnSpPr>
            <p:spPr>
              <a:xfrm rot="6434427" flipV="1">
                <a:off x="6353421" y="5035600"/>
                <a:ext cx="412017" cy="126278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00CC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曲線コネクタ 163"/>
              <p:cNvCxnSpPr/>
              <p:nvPr/>
            </p:nvCxnSpPr>
            <p:spPr>
              <a:xfrm rot="16200000" flipH="1">
                <a:off x="6635775" y="5010411"/>
                <a:ext cx="445436" cy="192065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00CC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曲線コネクタ 14"/>
              <p:cNvCxnSpPr/>
              <p:nvPr/>
            </p:nvCxnSpPr>
            <p:spPr>
              <a:xfrm>
                <a:off x="7222364" y="4532726"/>
                <a:ext cx="439157" cy="291439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00CC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曲線コネクタ 165"/>
              <p:cNvCxnSpPr/>
              <p:nvPr/>
            </p:nvCxnSpPr>
            <p:spPr>
              <a:xfrm rot="16200000" flipH="1">
                <a:off x="6995483" y="4764123"/>
                <a:ext cx="384324" cy="341754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00CC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8" name="グループ化 147"/>
            <p:cNvGrpSpPr>
              <a:grpSpLocks noChangeAspect="1"/>
            </p:cNvGrpSpPr>
            <p:nvPr/>
          </p:nvGrpSpPr>
          <p:grpSpPr>
            <a:xfrm>
              <a:off x="6732240" y="3717032"/>
              <a:ext cx="1392763" cy="1386139"/>
              <a:chOff x="5843533" y="3612173"/>
              <a:chExt cx="1953507" cy="1944216"/>
            </a:xfrm>
          </p:grpSpPr>
          <p:sp>
            <p:nvSpPr>
              <p:cNvPr id="95" name="円/楕円 94"/>
              <p:cNvSpPr>
                <a:spLocks noChangeAspect="1"/>
              </p:cNvSpPr>
              <p:nvPr/>
            </p:nvSpPr>
            <p:spPr>
              <a:xfrm>
                <a:off x="5843533" y="3612173"/>
                <a:ext cx="1953507" cy="1944216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  <p:cxnSp>
            <p:nvCxnSpPr>
              <p:cNvPr id="96" name="曲線コネクタ 95"/>
              <p:cNvCxnSpPr/>
              <p:nvPr/>
            </p:nvCxnSpPr>
            <p:spPr>
              <a:xfrm rot="16200000" flipV="1">
                <a:off x="6059810" y="4405890"/>
                <a:ext cx="361138" cy="187693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00CC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曲線コネクタ 96"/>
              <p:cNvCxnSpPr/>
              <p:nvPr/>
            </p:nvCxnSpPr>
            <p:spPr>
              <a:xfrm rot="16200000" flipV="1">
                <a:off x="6164757" y="4199945"/>
                <a:ext cx="587578" cy="220031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00CC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曲線コネクタ 97"/>
              <p:cNvCxnSpPr/>
              <p:nvPr/>
            </p:nvCxnSpPr>
            <p:spPr>
              <a:xfrm rot="16200000" flipV="1">
                <a:off x="6926379" y="4044318"/>
                <a:ext cx="465944" cy="5651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00CC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曲線コネクタ 98"/>
              <p:cNvCxnSpPr/>
              <p:nvPr/>
            </p:nvCxnSpPr>
            <p:spPr>
              <a:xfrm rot="17234427" flipV="1">
                <a:off x="6655661" y="4165755"/>
                <a:ext cx="336812" cy="134084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00CC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曲線コネクタ 99"/>
              <p:cNvCxnSpPr/>
              <p:nvPr/>
            </p:nvCxnSpPr>
            <p:spPr>
              <a:xfrm rot="6434427" flipV="1">
                <a:off x="6353421" y="5035600"/>
                <a:ext cx="412017" cy="126278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00CC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曲線コネクタ 100"/>
              <p:cNvCxnSpPr/>
              <p:nvPr/>
            </p:nvCxnSpPr>
            <p:spPr>
              <a:xfrm rot="16200000" flipH="1">
                <a:off x="6635775" y="5010411"/>
                <a:ext cx="445436" cy="192065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00CC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曲線コネクタ 14"/>
              <p:cNvCxnSpPr/>
              <p:nvPr/>
            </p:nvCxnSpPr>
            <p:spPr>
              <a:xfrm>
                <a:off x="7222364" y="4532726"/>
                <a:ext cx="439157" cy="291439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00CC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曲線コネクタ 102"/>
              <p:cNvCxnSpPr/>
              <p:nvPr/>
            </p:nvCxnSpPr>
            <p:spPr>
              <a:xfrm rot="16200000" flipH="1">
                <a:off x="6995483" y="4764123"/>
                <a:ext cx="384324" cy="341754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00CC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テキスト ボックス 106"/>
              <p:cNvSpPr txBox="1"/>
              <p:nvPr/>
            </p:nvSpPr>
            <p:spPr>
              <a:xfrm>
                <a:off x="6551469" y="3612173"/>
                <a:ext cx="50405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600" dirty="0" smtClean="0">
                    <a:solidFill>
                      <a:srgbClr val="00CC00"/>
                    </a:solidFill>
                  </a:rPr>
                  <a:t>e</a:t>
                </a:r>
                <a:r>
                  <a:rPr kumimoji="1" lang="en-US" altLang="ja-JP" sz="1600" dirty="0" smtClean="0">
                    <a:solidFill>
                      <a:srgbClr val="00CC00"/>
                    </a:solidFill>
                  </a:rPr>
                  <a:t>-</a:t>
                </a:r>
                <a:endParaRPr kumimoji="1" lang="ja-JP" altLang="en-US" sz="1600" dirty="0">
                  <a:solidFill>
                    <a:srgbClr val="00CC00"/>
                  </a:solidFill>
                </a:endParaRPr>
              </a:p>
            </p:txBody>
          </p:sp>
        </p:grpSp>
        <p:cxnSp>
          <p:nvCxnSpPr>
            <p:cNvPr id="112" name="直線矢印コネクタ 111"/>
            <p:cNvCxnSpPr/>
            <p:nvPr/>
          </p:nvCxnSpPr>
          <p:spPr>
            <a:xfrm flipV="1">
              <a:off x="4499992" y="4005064"/>
              <a:ext cx="3934037" cy="165618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.8"/>
</p:tagLst>
</file>

<file path=ppt/theme/theme1.xml><?xml version="1.0" encoding="utf-8"?>
<a:theme xmlns:a="http://schemas.openxmlformats.org/drawingml/2006/main" name="UNIT">
  <a:themeElements>
    <a:clrScheme name="vivi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00FF"/>
      </a:accent1>
      <a:accent2>
        <a:srgbClr val="FF0000"/>
      </a:accent2>
      <a:accent3>
        <a:srgbClr val="00B050"/>
      </a:accent3>
      <a:accent4>
        <a:srgbClr val="FFAA00"/>
      </a:accent4>
      <a:accent5>
        <a:srgbClr val="00B0F0"/>
      </a:accent5>
      <a:accent6>
        <a:srgbClr val="FFFF00"/>
      </a:accent6>
      <a:hlink>
        <a:srgbClr val="0000FF"/>
      </a:hlink>
      <a:folHlink>
        <a:srgbClr val="800080"/>
      </a:folHlink>
    </a:clrScheme>
    <a:fontScheme name="Times&amp;Meiryo">
      <a:majorFont>
        <a:latin typeface="Times New Roman"/>
        <a:ea typeface="Meiryo UI"/>
        <a:cs typeface=""/>
      </a:majorFont>
      <a:minorFont>
        <a:latin typeface="Times New Roman"/>
        <a:ea typeface="Meiryo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</a:spPr>
      <a:bodyPr wrap="none" rtlCol="0" anchor="ctr"/>
      <a:lstStyle>
        <a:defPPr algn="ctr">
          <a:defRPr kumimoji="1"/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  <a:txDef>
      <a:spPr>
        <a:noFill/>
      </a:spPr>
      <a:bodyPr wrap="none" rtlCol="0">
        <a:spAutoFit/>
      </a:bodyPr>
      <a:lstStyle>
        <a:defPPr indent="-180000">
          <a:defRPr kumimoji="1" dirty="0" err="1" smtClean="0"/>
        </a:defPPr>
      </a:lstStyle>
    </a:txDef>
  </a:objectDefaults>
  <a:extraClrSchemeLst>
    <a:extraClrScheme>
      <a:clrScheme name="s-cool1-win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-cool1-win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-cool1-win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-cool1-win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-cool1-win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-cool1-win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cool1-win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cool1-win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cool1-win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cool1-win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cool1-win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-cool1-win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ユーザー定義 1">
      <a:majorFont>
        <a:latin typeface="MeiryoKe_UIGothic"/>
        <a:ea typeface="MeiryoKe_UIGothic"/>
        <a:cs typeface=""/>
      </a:majorFont>
      <a:minorFont>
        <a:latin typeface="MeiryoKe_UIGothic"/>
        <a:ea typeface="MeiryoKe_UI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UNIT</Template>
  <TotalTime>5734</TotalTime>
  <Words>2217</Words>
  <Application>Microsoft Office PowerPoint</Application>
  <PresentationFormat>画面に合わせる (4:3)</PresentationFormat>
  <Paragraphs>632</Paragraphs>
  <Slides>35</Slides>
  <Notes>28</Notes>
  <HiddenSlides>0</HiddenSlides>
  <MMClips>0</MMClips>
  <ScaleCrop>false</ScaleCrop>
  <HeadingPairs>
    <vt:vector size="4" baseType="variant">
      <vt:variant>
        <vt:lpstr>テーマ</vt:lpstr>
      </vt:variant>
      <vt:variant>
        <vt:i4>2</vt:i4>
      </vt:variant>
      <vt:variant>
        <vt:lpstr>スライド タイトル</vt:lpstr>
      </vt:variant>
      <vt:variant>
        <vt:i4>35</vt:i4>
      </vt:variant>
    </vt:vector>
  </HeadingPairs>
  <TitlesOfParts>
    <vt:vector size="37" baseType="lpstr">
      <vt:lpstr>UNIT</vt:lpstr>
      <vt:lpstr>4_Office テーマ</vt:lpstr>
      <vt:lpstr>Directional Dark Matter Search With Ultra Fine Grain Nuclear Emulsion</vt:lpstr>
      <vt:lpstr>Index</vt:lpstr>
      <vt:lpstr>Index</vt:lpstr>
      <vt:lpstr>Dark Matter Problem</vt:lpstr>
      <vt:lpstr>Existence of Dark Matter around Solar System </vt:lpstr>
      <vt:lpstr>Direct Dark Matter Search </vt:lpstr>
      <vt:lpstr>Current Method of Dark Matter Identification</vt:lpstr>
      <vt:lpstr>Status Cross Section Limit </vt:lpstr>
      <vt:lpstr>Directional Dark Matter Search with Nuclear Emulsion</vt:lpstr>
      <vt:lpstr>Expected Range of Signal Tracks</vt:lpstr>
      <vt:lpstr>Ideal Cross Section Simulation [spin independent, 25kg・y, 90% C.L.]</vt:lpstr>
      <vt:lpstr>Index</vt:lpstr>
      <vt:lpstr>How we detect short tracks?</vt:lpstr>
      <vt:lpstr>Production of Emulsion in Nagoya (2010~)</vt:lpstr>
      <vt:lpstr>New production method for micronization</vt:lpstr>
      <vt:lpstr>Produced emulsions</vt:lpstr>
      <vt:lpstr>Current Fine-grain detector </vt:lpstr>
      <vt:lpstr>Short Track sensitivity</vt:lpstr>
      <vt:lpstr>sensitivity control</vt:lpstr>
      <vt:lpstr>Index</vt:lpstr>
      <vt:lpstr>Readout Concept</vt:lpstr>
      <vt:lpstr>Readout Concept</vt:lpstr>
      <vt:lpstr>Demonstration using heavy nuclei recoil tracks  induced by 14MeV neutron (D-T reaction)</vt:lpstr>
      <vt:lpstr>Automatic Candidate Selection</vt:lpstr>
      <vt:lpstr>Readout Concept</vt:lpstr>
      <vt:lpstr>Confirmation by X-ray microscope </vt:lpstr>
      <vt:lpstr>Tracks Matching between Optical and X-ray Micro Scope</vt:lpstr>
      <vt:lpstr>Signal selection efficiency with optical microscope</vt:lpstr>
      <vt:lpstr>Study for upgrade</vt:lpstr>
      <vt:lpstr>Index</vt:lpstr>
      <vt:lpstr>Near Future Plan</vt:lpstr>
      <vt:lpstr>R&amp;D underground facility in Gran Sasso</vt:lpstr>
      <vt:lpstr>Collaborator and Technical Supporter</vt:lpstr>
      <vt:lpstr>1st DM collaboration meeting @ LNGS </vt:lpstr>
      <vt:lpstr>Summary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asada</dc:creator>
  <cp:lastModifiedBy>asada</cp:lastModifiedBy>
  <cp:revision>18</cp:revision>
  <dcterms:created xsi:type="dcterms:W3CDTF">2013-10-10T05:14:41Z</dcterms:created>
  <dcterms:modified xsi:type="dcterms:W3CDTF">2013-10-15T08:27:46Z</dcterms:modified>
</cp:coreProperties>
</file>