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80" r:id="rId4"/>
    <p:sldId id="287" r:id="rId5"/>
    <p:sldId id="260" r:id="rId6"/>
    <p:sldId id="261" r:id="rId7"/>
    <p:sldId id="259" r:id="rId8"/>
    <p:sldId id="262" r:id="rId9"/>
    <p:sldId id="263" r:id="rId10"/>
    <p:sldId id="265" r:id="rId11"/>
    <p:sldId id="274" r:id="rId12"/>
    <p:sldId id="266" r:id="rId13"/>
    <p:sldId id="281" r:id="rId14"/>
    <p:sldId id="268" r:id="rId15"/>
    <p:sldId id="269" r:id="rId16"/>
    <p:sldId id="264" r:id="rId17"/>
    <p:sldId id="288" r:id="rId18"/>
    <p:sldId id="271" r:id="rId19"/>
    <p:sldId id="272" r:id="rId20"/>
    <p:sldId id="283" r:id="rId21"/>
    <p:sldId id="275" r:id="rId22"/>
    <p:sldId id="273" r:id="rId23"/>
    <p:sldId id="276" r:id="rId24"/>
    <p:sldId id="277" r:id="rId25"/>
    <p:sldId id="278" r:id="rId26"/>
    <p:sldId id="279" r:id="rId27"/>
    <p:sldId id="285" r:id="rId28"/>
    <p:sldId id="286" r:id="rId29"/>
    <p:sldId id="284" r:id="rId30"/>
    <p:sldId id="289" r:id="rId31"/>
    <p:sldId id="282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78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7BFD2-73DF-4F08-8583-146B6FDC2584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8161-B581-4AF9-B18F-6267497C6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30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7BFD2-73DF-4F08-8583-146B6FDC2584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8161-B581-4AF9-B18F-6267497C6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5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7BFD2-73DF-4F08-8583-146B6FDC2584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8161-B581-4AF9-B18F-6267497C6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09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7BFD2-73DF-4F08-8583-146B6FDC2584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8161-B581-4AF9-B18F-6267497C6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84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7BFD2-73DF-4F08-8583-146B6FDC2584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8161-B581-4AF9-B18F-6267497C6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8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7BFD2-73DF-4F08-8583-146B6FDC2584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8161-B581-4AF9-B18F-6267497C6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03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7BFD2-73DF-4F08-8583-146B6FDC2584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8161-B581-4AF9-B18F-6267497C6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97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7BFD2-73DF-4F08-8583-146B6FDC2584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8161-B581-4AF9-B18F-6267497C6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1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7BFD2-73DF-4F08-8583-146B6FDC2584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8161-B581-4AF9-B18F-6267497C6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57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7BFD2-73DF-4F08-8583-146B6FDC2584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8161-B581-4AF9-B18F-6267497C6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81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7BFD2-73DF-4F08-8583-146B6FDC2584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8161-B581-4AF9-B18F-6267497C6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30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7BFD2-73DF-4F08-8583-146B6FDC2584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D8161-B581-4AF9-B18F-6267497C6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67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Bucharest emulsion group along the time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Who we 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693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9" name="Picture 3" descr="C:\Users\Maria\Desktop\Feinbe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714" y="107950"/>
            <a:ext cx="6835494" cy="675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07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3" name="Picture 3" descr="D:\TUNKA\SCAN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24" y="237120"/>
            <a:ext cx="8274076" cy="633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178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CERN  - ISR   a particle accelerator , the first hadron collider, and run with a maximum center of mass energy of 62 </a:t>
            </a:r>
            <a:r>
              <a:rPr lang="en-US" dirty="0" err="1" smtClean="0"/>
              <a:t>GeV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1972 - The ratio of the production of very slow antiprotons to that of </a:t>
            </a:r>
            <a:r>
              <a:rPr lang="en-US" dirty="0" err="1" smtClean="0"/>
              <a:t>pions</a:t>
            </a:r>
            <a:r>
              <a:rPr lang="en-US" dirty="0" smtClean="0"/>
              <a:t> in the same momentum interval was measured at the ISR by means of nuclear emulsions. Averaged over the interval 0.12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dirty="0" smtClean="0"/>
              <a:t> ⩽ </a:t>
            </a:r>
            <a:r>
              <a:rPr lang="en-US" i="1" dirty="0" smtClean="0"/>
              <a:t>p</a:t>
            </a:r>
            <a:r>
              <a:rPr lang="en-US" dirty="0" smtClean="0"/>
              <a:t>⊥ ⩽ 0.34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dirty="0" smtClean="0"/>
              <a:t> and 0 ⩽ </a:t>
            </a:r>
            <a:r>
              <a:rPr lang="en-US" i="1" dirty="0" smtClean="0"/>
              <a:t>p</a:t>
            </a:r>
            <a:r>
              <a:rPr lang="en-US" baseline="-25000" dirty="0" smtClean="0"/>
              <a:t>∥</a:t>
            </a:r>
            <a:r>
              <a:rPr lang="en-US" dirty="0" smtClean="0"/>
              <a:t> ⩽ 0.2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dirty="0" smtClean="0"/>
              <a:t>, .</a:t>
            </a:r>
          </a:p>
        </p:txBody>
      </p:sp>
    </p:spTree>
    <p:extLst>
      <p:ext uri="{BB962C8B-B14F-4D97-AF65-F5344CB8AC3E}">
        <p14:creationId xmlns:p14="http://schemas.microsoft.com/office/powerpoint/2010/main" val="2444247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C:\Users\Maria\Desktop\IK-6_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4495800" cy="384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Maria\Desktop\IK-6_energiya_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57600"/>
            <a:ext cx="38100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428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6294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4953000"/>
            <a:ext cx="3124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1, 4 track spark chambers</a:t>
            </a:r>
          </a:p>
          <a:p>
            <a:r>
              <a:rPr lang="en-US" dirty="0"/>
              <a:t>2 emulsion stack</a:t>
            </a:r>
          </a:p>
          <a:p>
            <a:r>
              <a:rPr lang="en-US" dirty="0"/>
              <a:t>3 horizontal emulsion sheets</a:t>
            </a:r>
          </a:p>
          <a:p>
            <a:r>
              <a:rPr lang="en-US" dirty="0"/>
              <a:t>5, 7 scintillators</a:t>
            </a:r>
          </a:p>
          <a:p>
            <a:r>
              <a:rPr lang="en-US" dirty="0"/>
              <a:t>6 Ionization calorimeter</a:t>
            </a:r>
          </a:p>
          <a:p>
            <a:r>
              <a:rPr lang="en-US" dirty="0"/>
              <a:t>8 PM</a:t>
            </a:r>
          </a:p>
        </p:txBody>
      </p:sp>
      <p:sp>
        <p:nvSpPr>
          <p:cNvPr id="5" name="Rectangle 4"/>
          <p:cNvSpPr/>
          <p:nvPr/>
        </p:nvSpPr>
        <p:spPr>
          <a:xfrm>
            <a:off x="3701141" y="4953000"/>
            <a:ext cx="52142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We scanned for mini electron positron showers and traced them back until we fond their origin - the interaction of nuclei. In five events selected for analysis, as a result of 67 interaction, we determined the mean multiplicity 3.3+-0.7. The energy of the primaries was </a:t>
            </a:r>
            <a:r>
              <a:rPr lang="en-US" dirty="0" err="1" smtClean="0"/>
              <a:t>eveluated</a:t>
            </a:r>
            <a:r>
              <a:rPr lang="en-US" dirty="0" smtClean="0"/>
              <a:t> as above 1 </a:t>
            </a:r>
            <a:r>
              <a:rPr lang="en-US" dirty="0" err="1" smtClean="0"/>
              <a:t>TeV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01804" cy="622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2387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044" y="0"/>
            <a:ext cx="5651793" cy="6858000"/>
          </a:xfrm>
        </p:spPr>
      </p:pic>
    </p:spTree>
    <p:extLst>
      <p:ext uri="{BB962C8B-B14F-4D97-AF65-F5344CB8AC3E}">
        <p14:creationId xmlns:p14="http://schemas.microsoft.com/office/powerpoint/2010/main" val="133158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ia\Desktop\Friedlander-McMil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2112"/>
            <a:ext cx="6781800" cy="700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312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3048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171" name="Picture 3" descr="D:\TUNKA\SCAN0013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2470"/>
            <a:ext cx="8482641" cy="547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52800" y="5720523"/>
            <a:ext cx="32487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/>
              <a:t>Intercosmos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48385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D:\TUNKA\SCAN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84" y="457200"/>
            <a:ext cx="8378825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966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23266"/>
          </a:xfrm>
        </p:spPr>
        <p:txBody>
          <a:bodyPr/>
          <a:lstStyle/>
          <a:p>
            <a:r>
              <a:rPr lang="en-US" dirty="0" err="1" smtClean="0"/>
              <a:t>Milla</a:t>
            </a:r>
            <a:r>
              <a:rPr lang="en-US" dirty="0" smtClean="0"/>
              <a:t> </a:t>
            </a:r>
            <a:r>
              <a:rPr lang="en-US" dirty="0" err="1"/>
              <a:t>Baldo</a:t>
            </a:r>
            <a:r>
              <a:rPr lang="en-US" dirty="0"/>
              <a:t> </a:t>
            </a:r>
            <a:r>
              <a:rPr lang="en-US" dirty="0" err="1" smtClean="0"/>
              <a:t>Ceolin</a:t>
            </a:r>
            <a:r>
              <a:rPr lang="en-US" dirty="0" smtClean="0"/>
              <a:t> </a:t>
            </a:r>
            <a:r>
              <a:rPr lang="en-US" b="1" dirty="0" smtClean="0"/>
              <a:t>THE </a:t>
            </a:r>
            <a:r>
              <a:rPr lang="en-US" b="1" dirty="0"/>
              <a:t>DISCREET CHARM OF </a:t>
            </a:r>
            <a:r>
              <a:rPr lang="en-US" b="1" dirty="0" smtClean="0"/>
              <a:t>THE  NUCLEAR </a:t>
            </a:r>
            <a:r>
              <a:rPr lang="en-US" b="1" dirty="0"/>
              <a:t>EMULSION ERA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8610600" cy="191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269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D:\TUNKA\SCAN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10662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149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D:\TUNKA\SCAN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8806"/>
            <a:ext cx="7086600" cy="678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017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D:\TUNKA\SCAN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84" y="241801"/>
            <a:ext cx="8249830" cy="658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101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62484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331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571500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839200" cy="6324600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    Production of Slow Particles in High Energy Heavy Ion Collisions</a:t>
            </a:r>
          </a:p>
          <a:p>
            <a:r>
              <a:rPr lang="en-US" dirty="0" smtClean="0"/>
              <a:t>    Helium Production in 158A </a:t>
            </a:r>
            <a:r>
              <a:rPr lang="en-US" dirty="0" err="1" smtClean="0"/>
              <a:t>GeV</a:t>
            </a:r>
            <a:r>
              <a:rPr lang="en-US" dirty="0" smtClean="0"/>
              <a:t>/c </a:t>
            </a:r>
            <a:r>
              <a:rPr lang="en-US" dirty="0" err="1" smtClean="0"/>
              <a:t>Pb</a:t>
            </a:r>
            <a:r>
              <a:rPr lang="en-US" dirty="0" smtClean="0"/>
              <a:t> on </a:t>
            </a:r>
            <a:r>
              <a:rPr lang="en-US" dirty="0" err="1" smtClean="0"/>
              <a:t>Pb</a:t>
            </a:r>
            <a:r>
              <a:rPr lang="en-US" dirty="0" smtClean="0"/>
              <a:t> Interactions</a:t>
            </a:r>
          </a:p>
          <a:p>
            <a:r>
              <a:rPr lang="en-US" dirty="0" smtClean="0"/>
              <a:t>    Helium Production in 10.7A </a:t>
            </a:r>
            <a:r>
              <a:rPr lang="en-US" dirty="0" err="1" smtClean="0"/>
              <a:t>GeV</a:t>
            </a:r>
            <a:r>
              <a:rPr lang="en-US" dirty="0" smtClean="0"/>
              <a:t>/c Au induced Nucleus-Nucleus Collisions</a:t>
            </a:r>
          </a:p>
          <a:p>
            <a:r>
              <a:rPr lang="en-US" dirty="0" smtClean="0"/>
              <a:t>    Produced Particle Multiplicity Dependence on Centrality in Nucleus-Nucleus Collisions</a:t>
            </a:r>
          </a:p>
          <a:p>
            <a:r>
              <a:rPr lang="en-US" dirty="0" smtClean="0"/>
              <a:t>    Complex Analysis of Au Interactions with Photo-Emulsion Nuclei at 10.7 </a:t>
            </a:r>
            <a:r>
              <a:rPr lang="en-US" dirty="0" err="1" smtClean="0"/>
              <a:t>GeV</a:t>
            </a:r>
            <a:r>
              <a:rPr lang="en-US" dirty="0" smtClean="0"/>
              <a:t>/nucleon within the framework of Cascade and </a:t>
            </a:r>
            <a:r>
              <a:rPr lang="en-US" dirty="0" err="1" smtClean="0"/>
              <a:t>Fritiof</a:t>
            </a:r>
            <a:r>
              <a:rPr lang="en-US" dirty="0" smtClean="0"/>
              <a:t> models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Multifragmentation</a:t>
            </a:r>
            <a:r>
              <a:rPr lang="en-US" dirty="0" smtClean="0"/>
              <a:t> of Au Nuclei at 10.7 </a:t>
            </a:r>
            <a:r>
              <a:rPr lang="en-US" dirty="0" err="1" smtClean="0"/>
              <a:t>GeV</a:t>
            </a:r>
            <a:r>
              <a:rPr lang="en-US" dirty="0" smtClean="0"/>
              <a:t>/nucleon</a:t>
            </a:r>
          </a:p>
          <a:p>
            <a:r>
              <a:rPr lang="en-US" dirty="0" smtClean="0"/>
              <a:t>    Nuclear Effect in Higher Dimensional Factorial Moment Analysis of 16O-, 32S-, &amp; 197Au-Em interaction data at 200, 60 and 11GeV/c</a:t>
            </a:r>
          </a:p>
          <a:p>
            <a:r>
              <a:rPr lang="en-US" dirty="0" smtClean="0"/>
              <a:t>    Critical </a:t>
            </a:r>
            <a:r>
              <a:rPr lang="en-US" dirty="0" err="1" smtClean="0"/>
              <a:t>Behaviour</a:t>
            </a:r>
            <a:r>
              <a:rPr lang="en-US" dirty="0" smtClean="0"/>
              <a:t> in Au Fragmentation at 10.7A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</a:p>
          <a:p>
            <a:r>
              <a:rPr lang="en-US" dirty="0" smtClean="0"/>
              <a:t>    Charged Particle Multiplicity Density and Fluctuations in </a:t>
            </a:r>
            <a:r>
              <a:rPr lang="en-US" dirty="0" err="1" smtClean="0"/>
              <a:t>Pb</a:t>
            </a:r>
            <a:r>
              <a:rPr lang="en-US" dirty="0" smtClean="0"/>
              <a:t> on </a:t>
            </a:r>
            <a:r>
              <a:rPr lang="en-US" dirty="0" err="1" smtClean="0"/>
              <a:t>Pb</a:t>
            </a:r>
            <a:r>
              <a:rPr lang="en-US" dirty="0" smtClean="0"/>
              <a:t> Interactions at 158A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</a:p>
          <a:p>
            <a:r>
              <a:rPr lang="en-US" dirty="0" smtClean="0"/>
              <a:t>    Bounce-off in 197Au Induced Collisions with Ag(Br) Nuclei at 116 A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</a:p>
          <a:p>
            <a:r>
              <a:rPr lang="en-US" dirty="0" smtClean="0"/>
              <a:t>    Fragmentation and </a:t>
            </a:r>
            <a:r>
              <a:rPr lang="en-US" dirty="0" err="1" smtClean="0"/>
              <a:t>Multifragmentation</a:t>
            </a:r>
            <a:r>
              <a:rPr lang="en-US" dirty="0" smtClean="0"/>
              <a:t> of 10.6 A </a:t>
            </a:r>
            <a:r>
              <a:rPr lang="en-US" dirty="0" err="1" smtClean="0"/>
              <a:t>GeV</a:t>
            </a:r>
            <a:r>
              <a:rPr lang="en-US" dirty="0" smtClean="0"/>
              <a:t> Gold Nuclei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118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 descr="C:\Users\Maria\Desktop\Untitled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841" y="152400"/>
            <a:ext cx="5175959" cy="644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864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Maria\Desktop\Bene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153400" cy="62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712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 descr="C:\Users\Maria\Desktop\Pav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"/>
            <a:ext cx="90678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439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Maria\Desktop\ub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70" y="457200"/>
            <a:ext cx="8710330" cy="606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7945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 descr="C:\Users\Maria\Desktop\Ilea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199"/>
            <a:ext cx="304800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Maria\Desktop\Ali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15415"/>
            <a:ext cx="3464191" cy="25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95600"/>
            <a:ext cx="30480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19451"/>
            <a:ext cx="3464191" cy="2695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3254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 descr="C:\Users\Maria\Desktop\733885_518607148228974_29896138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"/>
            <a:ext cx="49911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8148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 descr="C:\Users\Maria\Desktop\KSM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296400" cy="6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1182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D:\Fotografii\2013.05\Amsterdam\Amsterdam 4\IMG_93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381000"/>
            <a:ext cx="7832725" cy="587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925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1956      </a:t>
            </a:r>
            <a:r>
              <a:rPr lang="en-US" dirty="0"/>
              <a:t>Institute of Atomic </a:t>
            </a:r>
            <a:r>
              <a:rPr lang="en-US" dirty="0" smtClean="0"/>
              <a:t>Physics</a:t>
            </a:r>
          </a:p>
          <a:p>
            <a:endParaRPr lang="en-US" dirty="0" smtClean="0"/>
          </a:p>
          <a:p>
            <a:r>
              <a:rPr lang="en-US" dirty="0" smtClean="0"/>
              <a:t>Laboratory of cosmic rays</a:t>
            </a:r>
          </a:p>
          <a:p>
            <a:endParaRPr lang="en-US" dirty="0"/>
          </a:p>
          <a:p>
            <a:r>
              <a:rPr lang="en-US" dirty="0" smtClean="0"/>
              <a:t>1958 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250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329"/>
            <a:ext cx="50292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004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33400"/>
            <a:ext cx="7899723" cy="5410200"/>
          </a:xfrm>
        </p:spPr>
      </p:pic>
    </p:spTree>
    <p:extLst>
      <p:ext uri="{BB962C8B-B14F-4D97-AF65-F5344CB8AC3E}">
        <p14:creationId xmlns:p14="http://schemas.microsoft.com/office/powerpoint/2010/main" val="2664317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589" y="152400"/>
            <a:ext cx="6459376" cy="6553200"/>
          </a:xfrm>
        </p:spPr>
      </p:pic>
    </p:spTree>
    <p:extLst>
      <p:ext uri="{BB962C8B-B14F-4D97-AF65-F5344CB8AC3E}">
        <p14:creationId xmlns:p14="http://schemas.microsoft.com/office/powerpoint/2010/main" val="977621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62312"/>
            <a:ext cx="5562600" cy="6795688"/>
          </a:xfrm>
        </p:spPr>
      </p:pic>
    </p:spTree>
    <p:extLst>
      <p:ext uri="{BB962C8B-B14F-4D97-AF65-F5344CB8AC3E}">
        <p14:creationId xmlns:p14="http://schemas.microsoft.com/office/powerpoint/2010/main" val="4262926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Poza cu Feinberg</a:t>
            </a:r>
            <a:endParaRPr lang="en-US" dirty="0"/>
          </a:p>
        </p:txBody>
      </p:sp>
      <p:pic>
        <p:nvPicPr>
          <p:cNvPr id="3074" name="Picture 2" descr="D:\TUNKA\SCAN0014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267200" cy="672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TUNKA\SCAN0014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457" y="1905000"/>
            <a:ext cx="4949373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920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331</Words>
  <Application>Microsoft Office PowerPoint</Application>
  <PresentationFormat>On-screen Show (4:3)</PresentationFormat>
  <Paragraphs>32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Bucharest emulsion group along the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Emulsion group along the tima</dc:title>
  <dc:creator>m</dc:creator>
  <cp:lastModifiedBy>m</cp:lastModifiedBy>
  <cp:revision>21</cp:revision>
  <dcterms:created xsi:type="dcterms:W3CDTF">2013-10-13T19:23:35Z</dcterms:created>
  <dcterms:modified xsi:type="dcterms:W3CDTF">2013-10-14T06:58:07Z</dcterms:modified>
</cp:coreProperties>
</file>